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x="18288000" cy="10287000"/>
  <p:notesSz cx="6858000" cy="9144000"/>
  <p:embeddedFontLst>
    <p:embeddedFont>
      <p:font typeface="Poppins Bold" charset="1" panose="00000800000000000000"/>
      <p:regular r:id="rId20"/>
    </p:embeddedFont>
    <p:embeddedFont>
      <p:font typeface="Poppins" charset="1" panose="00000500000000000000"/>
      <p:regular r:id="rId21"/>
    </p:embeddedFont>
    <p:embeddedFont>
      <p:font typeface="Arimo" charset="1" panose="020B0604020202020204"/>
      <p:regular r:id="rId22"/>
    </p:embeddedFont>
    <p:embeddedFont>
      <p:font typeface="Poppins Italics" charset="1" panose="00000500000000000000"/>
      <p:regular r:id="rId23"/>
    </p:embeddedFont>
    <p:embeddedFont>
      <p:font typeface="Arimo Bold" charset="1" panose="020B0704020202020204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.png" Type="http://schemas.openxmlformats.org/officeDocument/2006/relationships/image"/><Relationship Id="rId11" Target="../media/image9.svg" Type="http://schemas.openxmlformats.org/officeDocument/2006/relationships/image"/><Relationship Id="rId12" Target="https://redresscompliance.com/wp-content/uploads/2024/08/The-Role-of-AI-in-Modern-Traffic-Management.webp" TargetMode="External" Type="http://schemas.openxmlformats.org/officeDocument/2006/relationships/hyperlink"/><Relationship Id="rId13" Target="https://redresscompliance.com/wp-content/uploads/2024/08/The-Role-of-AI-in-Modern-Traffic-Management.webp" TargetMode="External" Type="http://schemas.openxmlformats.org/officeDocument/2006/relationships/hyperlink"/><Relationship Id="rId14" Target="https://redresscompliance.com/wp-content/uploads/2024/08/The-Role-of-AI-in-Modern-Traffic-Management.webp" TargetMode="External" Type="http://schemas.openxmlformats.org/officeDocument/2006/relationships/hyperlink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https://redresscompliance.com/wp-content/uploads/2024/08/The-Role-of-AI-in-Modern-Traffic-Management.webp" TargetMode="External" Type="http://schemas.openxmlformats.org/officeDocument/2006/relationships/hyperlink"/><Relationship Id="rId7" Target="../media/image5.png" Type="http://schemas.openxmlformats.org/officeDocument/2006/relationships/image"/><Relationship Id="rId8" Target="../media/image6.svg" Type="http://schemas.openxmlformats.org/officeDocument/2006/relationships/image"/><Relationship Id="rId9" Target="../media/image7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43.png" Type="http://schemas.openxmlformats.org/officeDocument/2006/relationships/image"/><Relationship Id="rId12" Target="../media/image44.svg" Type="http://schemas.openxmlformats.org/officeDocument/2006/relationships/image"/><Relationship Id="rId13" Target="../media/image3.png" Type="http://schemas.openxmlformats.org/officeDocument/2006/relationships/image"/><Relationship Id="rId14" Target="../media/image4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8.jpeg" Type="http://schemas.openxmlformats.org/officeDocument/2006/relationships/image"/><Relationship Id="rId5" Target="../media/image39.png" Type="http://schemas.openxmlformats.org/officeDocument/2006/relationships/image"/><Relationship Id="rId6" Target="../media/image40.svg" Type="http://schemas.openxmlformats.org/officeDocument/2006/relationships/image"/><Relationship Id="rId7" Target="../media/image41.png" Type="http://schemas.openxmlformats.org/officeDocument/2006/relationships/image"/><Relationship Id="rId8" Target="../media/image42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5.jpeg" Type="http://schemas.openxmlformats.org/officeDocument/2006/relationships/image"/><Relationship Id="rId5" Target="../media/image46.jpeg" Type="http://schemas.openxmlformats.org/officeDocument/2006/relationships/image"/><Relationship Id="rId6" Target="../media/image8.png" Type="http://schemas.openxmlformats.org/officeDocument/2006/relationships/image"/><Relationship Id="rId7" Target="../media/image9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1.svg" Type="http://schemas.openxmlformats.org/officeDocument/2006/relationships/image"/><Relationship Id="rId11" Target="../media/image52.jpeg" Type="http://schemas.openxmlformats.org/officeDocument/2006/relationships/image"/><Relationship Id="rId12" Target="../media/image3.png" Type="http://schemas.openxmlformats.org/officeDocument/2006/relationships/image"/><Relationship Id="rId13" Target="../media/image4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47.png" Type="http://schemas.openxmlformats.org/officeDocument/2006/relationships/image"/><Relationship Id="rId7" Target="../media/image48.svg" Type="http://schemas.openxmlformats.org/officeDocument/2006/relationships/image"/><Relationship Id="rId8" Target="../media/image49.jpeg" Type="http://schemas.openxmlformats.org/officeDocument/2006/relationships/image"/><Relationship Id="rId9" Target="../media/image50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8.png" Type="http://schemas.openxmlformats.org/officeDocument/2006/relationships/image"/><Relationship Id="rId7" Target="../media/image9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8.png" Type="http://schemas.openxmlformats.org/officeDocument/2006/relationships/image"/><Relationship Id="rId7" Target="../media/image9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3.png" Type="http://schemas.openxmlformats.org/officeDocument/2006/relationships/image"/><Relationship Id="rId12" Target="../media/image4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12.jpeg" Type="http://schemas.openxmlformats.org/officeDocument/2006/relationships/image"/><Relationship Id="rId7" Target="../media/image13.jpeg" Type="http://schemas.openxmlformats.org/officeDocument/2006/relationships/image"/><Relationship Id="rId8" Target="../media/image14.jpeg" Type="http://schemas.openxmlformats.org/officeDocument/2006/relationships/image"/><Relationship Id="rId9" Target="../media/image8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5.jpeg" Type="http://schemas.openxmlformats.org/officeDocument/2006/relationships/image"/><Relationship Id="rId5" Target="../media/image16.jpe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7.jpeg" Type="http://schemas.openxmlformats.org/officeDocument/2006/relationships/image"/><Relationship Id="rId5" Target="../media/image18.jpeg" Type="http://schemas.openxmlformats.org/officeDocument/2006/relationships/image"/><Relationship Id="rId6" Target="../media/image8.png" Type="http://schemas.openxmlformats.org/officeDocument/2006/relationships/image"/><Relationship Id="rId7" Target="../media/image9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9.jpeg" Type="http://schemas.openxmlformats.org/officeDocument/2006/relationships/image"/><Relationship Id="rId5" Target="../media/image18.jpeg" Type="http://schemas.openxmlformats.org/officeDocument/2006/relationships/image"/><Relationship Id="rId6" Target="../media/image8.png" Type="http://schemas.openxmlformats.org/officeDocument/2006/relationships/image"/><Relationship Id="rId7" Target="../media/image9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.png" Type="http://schemas.openxmlformats.org/officeDocument/2006/relationships/image"/><Relationship Id="rId11" Target="../media/image4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0.jpeg" Type="http://schemas.openxmlformats.org/officeDocument/2006/relationships/image"/><Relationship Id="rId5" Target="../media/image21.png" Type="http://schemas.openxmlformats.org/officeDocument/2006/relationships/image"/><Relationship Id="rId6" Target="../media/image22.svg" Type="http://schemas.openxmlformats.org/officeDocument/2006/relationships/image"/><Relationship Id="rId7" Target="../media/image23.jpeg" Type="http://schemas.openxmlformats.org/officeDocument/2006/relationships/image"/><Relationship Id="rId8" Target="../media/image8.png" Type="http://schemas.openxmlformats.org/officeDocument/2006/relationships/image"/><Relationship Id="rId9" Target="../media/image9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4.jpe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Relationship Id="rId7" Target="../media/image3.png" Type="http://schemas.openxmlformats.org/officeDocument/2006/relationships/image"/><Relationship Id="rId8" Target="../media/image4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8.svg" Type="http://schemas.openxmlformats.org/officeDocument/2006/relationships/image"/><Relationship Id="rId11" Target="../media/image29.png" Type="http://schemas.openxmlformats.org/officeDocument/2006/relationships/image"/><Relationship Id="rId12" Target="../media/image30.svg" Type="http://schemas.openxmlformats.org/officeDocument/2006/relationships/image"/><Relationship Id="rId13" Target="../media/image31.png" Type="http://schemas.openxmlformats.org/officeDocument/2006/relationships/image"/><Relationship Id="rId14" Target="../media/image32.svg" Type="http://schemas.openxmlformats.org/officeDocument/2006/relationships/image"/><Relationship Id="rId15" Target="../media/image3.png" Type="http://schemas.openxmlformats.org/officeDocument/2006/relationships/image"/><Relationship Id="rId16" Target="../media/image4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8.jpeg" Type="http://schemas.openxmlformats.org/officeDocument/2006/relationships/image"/><Relationship Id="rId5" Target="../media/image25.png" Type="http://schemas.openxmlformats.org/officeDocument/2006/relationships/image"/><Relationship Id="rId6" Target="../media/image26.sv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Relationship Id="rId9" Target="../media/image27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3.png" Type="http://schemas.openxmlformats.org/officeDocument/2006/relationships/image"/><Relationship Id="rId12" Target="../media/image4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3.png" Type="http://schemas.openxmlformats.org/officeDocument/2006/relationships/image"/><Relationship Id="rId5" Target="../media/image34.jpeg" Type="http://schemas.openxmlformats.org/officeDocument/2006/relationships/image"/><Relationship Id="rId6" Target="../media/image35.png" Type="http://schemas.openxmlformats.org/officeDocument/2006/relationships/image"/><Relationship Id="rId7" Target="../media/image36.jpeg" Type="http://schemas.openxmlformats.org/officeDocument/2006/relationships/image"/><Relationship Id="rId8" Target="../media/image37.jpeg" Type="http://schemas.openxmlformats.org/officeDocument/2006/relationships/image"/><Relationship Id="rId9" Target="../media/image8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001B56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515473" y="8356818"/>
            <a:ext cx="878976" cy="1143158"/>
          </a:xfrm>
          <a:custGeom>
            <a:avLst/>
            <a:gdLst/>
            <a:ahLst/>
            <a:cxnLst/>
            <a:rect r="r" b="b" t="t" l="l"/>
            <a:pathLst>
              <a:path h="1143158" w="878976">
                <a:moveTo>
                  <a:pt x="0" y="0"/>
                </a:moveTo>
                <a:lnTo>
                  <a:pt x="878976" y="0"/>
                </a:lnTo>
                <a:lnTo>
                  <a:pt x="878976" y="1143158"/>
                </a:lnTo>
                <a:lnTo>
                  <a:pt x="0" y="11431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19" r="0" b="-19"/>
            </a:stretch>
          </a:blipFill>
        </p:spPr>
      </p:sp>
      <p:sp>
        <p:nvSpPr>
          <p:cNvPr name="Freeform 3" id="3">
            <a:hlinkClick r:id="rId6" tooltip="https://redresscompliance.com/wp-content/uploads/2024/08/The-Role-of-AI-in-Modern-Traffic-Management.webp"/>
          </p:cNvPr>
          <p:cNvSpPr/>
          <p:nvPr/>
        </p:nvSpPr>
        <p:spPr>
          <a:xfrm flipH="false" flipV="false" rot="0">
            <a:off x="-428625" y="-813157"/>
            <a:ext cx="19145250" cy="3255090"/>
          </a:xfrm>
          <a:custGeom>
            <a:avLst/>
            <a:gdLst/>
            <a:ahLst/>
            <a:cxnLst/>
            <a:rect r="r" b="b" t="t" l="l"/>
            <a:pathLst>
              <a:path h="3255090" w="19145250">
                <a:moveTo>
                  <a:pt x="0" y="0"/>
                </a:moveTo>
                <a:lnTo>
                  <a:pt x="19145250" y="0"/>
                </a:lnTo>
                <a:lnTo>
                  <a:pt x="19145250" y="3255090"/>
                </a:lnTo>
                <a:lnTo>
                  <a:pt x="0" y="32550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-37" r="0" b="-37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65245" y="2828181"/>
            <a:ext cx="5264342" cy="5264342"/>
          </a:xfrm>
          <a:custGeom>
            <a:avLst/>
            <a:gdLst/>
            <a:ahLst/>
            <a:cxnLst/>
            <a:rect r="r" b="b" t="t" l="l"/>
            <a:pathLst>
              <a:path h="5264342" w="5264342">
                <a:moveTo>
                  <a:pt x="0" y="0"/>
                </a:moveTo>
                <a:lnTo>
                  <a:pt x="5264342" y="0"/>
                </a:lnTo>
                <a:lnTo>
                  <a:pt x="5264342" y="5264342"/>
                </a:lnTo>
                <a:lnTo>
                  <a:pt x="0" y="526434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8081186" y="3341773"/>
            <a:ext cx="9313263" cy="22957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98"/>
              </a:lnSpc>
            </a:pPr>
            <a:r>
              <a:rPr lang="en-US" sz="5512" b="true">
                <a:solidFill>
                  <a:srgbClr val="EEF0EC"/>
                </a:solidFill>
                <a:latin typeface="Poppins Bold"/>
                <a:ea typeface="Poppins Bold"/>
                <a:cs typeface="Poppins Bold"/>
                <a:sym typeface="Poppins Bold"/>
              </a:rPr>
              <a:t>🏋️Gym R</a:t>
            </a:r>
            <a:r>
              <a:rPr lang="en-US" sz="5512" b="true">
                <a:solidFill>
                  <a:srgbClr val="EEF0EC"/>
                </a:solidFill>
                <a:latin typeface="Poppins Bold"/>
                <a:ea typeface="Poppins Bold"/>
                <a:cs typeface="Poppins Bold"/>
                <a:sym typeface="Poppins Bold"/>
              </a:rPr>
              <a:t>ecommendation System using Machine Learning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-2102892" y="2946039"/>
            <a:ext cx="9272016" cy="8229600"/>
            <a:chOff x="0" y="0"/>
            <a:chExt cx="12362688" cy="1097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362688" cy="10972800"/>
            </a:xfrm>
            <a:custGeom>
              <a:avLst/>
              <a:gdLst/>
              <a:ahLst/>
              <a:cxnLst/>
              <a:rect r="r" b="b" t="t" l="l"/>
              <a:pathLst>
                <a:path h="10972800" w="12362688">
                  <a:moveTo>
                    <a:pt x="0" y="0"/>
                  </a:moveTo>
                  <a:lnTo>
                    <a:pt x="12362688" y="0"/>
                  </a:lnTo>
                  <a:lnTo>
                    <a:pt x="12362688" y="10972800"/>
                  </a:lnTo>
                  <a:lnTo>
                    <a:pt x="0" y="10972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0" r="0" b="0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5479503" y="7662446"/>
            <a:ext cx="2232546" cy="2232546"/>
          </a:xfrm>
          <a:custGeom>
            <a:avLst/>
            <a:gdLst/>
            <a:ahLst/>
            <a:cxnLst/>
            <a:rect r="r" b="b" t="t" l="l"/>
            <a:pathLst>
              <a:path h="2232546" w="2232546">
                <a:moveTo>
                  <a:pt x="0" y="0"/>
                </a:moveTo>
                <a:lnTo>
                  <a:pt x="2232546" y="0"/>
                </a:lnTo>
                <a:lnTo>
                  <a:pt x="2232546" y="2232546"/>
                </a:lnTo>
                <a:lnTo>
                  <a:pt x="0" y="223254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895984" y="2708968"/>
            <a:ext cx="994760" cy="994760"/>
          </a:xfrm>
          <a:custGeom>
            <a:avLst/>
            <a:gdLst/>
            <a:ahLst/>
            <a:cxnLst/>
            <a:rect r="r" b="b" t="t" l="l"/>
            <a:pathLst>
              <a:path h="994760" w="994760">
                <a:moveTo>
                  <a:pt x="0" y="0"/>
                </a:moveTo>
                <a:lnTo>
                  <a:pt x="994760" y="0"/>
                </a:lnTo>
                <a:lnTo>
                  <a:pt x="994760" y="994760"/>
                </a:lnTo>
                <a:lnTo>
                  <a:pt x="0" y="99476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488342" y="2405681"/>
            <a:ext cx="540358" cy="540358"/>
          </a:xfrm>
          <a:custGeom>
            <a:avLst/>
            <a:gdLst/>
            <a:ahLst/>
            <a:cxnLst/>
            <a:rect r="r" b="b" t="t" l="l"/>
            <a:pathLst>
              <a:path h="540358" w="540358">
                <a:moveTo>
                  <a:pt x="0" y="0"/>
                </a:moveTo>
                <a:lnTo>
                  <a:pt x="540358" y="0"/>
                </a:lnTo>
                <a:lnTo>
                  <a:pt x="540358" y="540358"/>
                </a:lnTo>
                <a:lnTo>
                  <a:pt x="0" y="54035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8081186" y="5752251"/>
            <a:ext cx="9840715" cy="10510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48"/>
              </a:lnSpc>
            </a:pPr>
            <a:r>
              <a:rPr lang="en-US" sz="2499" spc="759">
                <a:solidFill>
                  <a:srgbClr val="EEF0EC"/>
                </a:solidFill>
                <a:latin typeface="Poppins"/>
                <a:ea typeface="Poppins"/>
                <a:cs typeface="Poppins"/>
                <a:sym typeface="Poppins"/>
              </a:rPr>
              <a:t>A Personalized Fitness &amp; Equipment Recommendation Platform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5255162" y="8572214"/>
            <a:ext cx="1271165" cy="6421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400"/>
              </a:lnSpc>
            </a:pPr>
            <a:r>
              <a:rPr lang="en-US" sz="2000">
                <a:solidFill>
                  <a:srgbClr val="EEF0EC"/>
                </a:solidFill>
                <a:latin typeface="Poppins"/>
                <a:ea typeface="Poppins"/>
                <a:cs typeface="Poppins"/>
                <a:sym typeface="Poppins"/>
              </a:rPr>
              <a:t>Page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6781949" y="8572215"/>
            <a:ext cx="346022" cy="6421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00"/>
              </a:lnSpc>
            </a:pPr>
            <a:r>
              <a:rPr lang="en-US" sz="2000">
                <a:solidFill>
                  <a:srgbClr val="EEF0EC"/>
                </a:solidFill>
                <a:latin typeface="Poppins"/>
                <a:ea typeface="Poppins"/>
                <a:cs typeface="Poppins"/>
                <a:sym typeface="Poppins"/>
              </a:rPr>
              <a:t>1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081186" y="6927489"/>
            <a:ext cx="9840715" cy="15749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48"/>
              </a:lnSpc>
            </a:pPr>
            <a:r>
              <a:rPr lang="en-US" sz="2499" spc="759" u="sng">
                <a:solidFill>
                  <a:srgbClr val="EEF0EC"/>
                </a:solidFill>
                <a:latin typeface="Arimo"/>
                <a:ea typeface="Arimo"/>
                <a:cs typeface="Arimo"/>
                <a:sym typeface="Arimo"/>
                <a:hlinkClick r:id="rId12" tooltip="https://redresscompliance.com/wp-content/uploads/2024/08/The-Role-of-AI-in-Modern-Traffic-Management.webp"/>
              </a:rPr>
              <a:t>COURSE : ARTIFICIAL INTELLIGENCE</a:t>
            </a:r>
          </a:p>
          <a:p>
            <a:pPr algn="l">
              <a:lnSpc>
                <a:spcPts val="4248"/>
              </a:lnSpc>
            </a:pPr>
            <a:r>
              <a:rPr lang="en-US" sz="2499" spc="759" u="sng">
                <a:solidFill>
                  <a:srgbClr val="EEF0EC"/>
                </a:solidFill>
                <a:latin typeface="Arimo"/>
                <a:ea typeface="Arimo"/>
                <a:cs typeface="Arimo"/>
                <a:sym typeface="Arimo"/>
                <a:hlinkClick r:id="rId13" tooltip="https://redresscompliance.com/wp-content/uploads/2024/08/The-Role-of-AI-in-Modern-Traffic-Management.webp"/>
              </a:rPr>
              <a:t>COURSE CODE : CSE 3812</a:t>
            </a:r>
          </a:p>
          <a:p>
            <a:pPr algn="l">
              <a:lnSpc>
                <a:spcPts val="4248"/>
              </a:lnSpc>
            </a:pPr>
            <a:r>
              <a:rPr lang="en-US" sz="2499" spc="759" u="sng">
                <a:solidFill>
                  <a:srgbClr val="EEF0EC"/>
                </a:solidFill>
                <a:latin typeface="Poppins"/>
                <a:ea typeface="Poppins"/>
                <a:cs typeface="Poppins"/>
                <a:sym typeface="Poppins"/>
                <a:hlinkClick r:id="rId14" tooltip="https://redresscompliance.com/wp-content/uploads/2024/08/The-Role-of-AI-in-Modern-Traffic-Management.webp"/>
              </a:rPr>
              <a:t>DATE : //2025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001B56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515473" y="8356818"/>
            <a:ext cx="878976" cy="1143158"/>
          </a:xfrm>
          <a:custGeom>
            <a:avLst/>
            <a:gdLst/>
            <a:ahLst/>
            <a:cxnLst/>
            <a:rect r="r" b="b" t="t" l="l"/>
            <a:pathLst>
              <a:path h="1143158" w="878976">
                <a:moveTo>
                  <a:pt x="0" y="0"/>
                </a:moveTo>
                <a:lnTo>
                  <a:pt x="878976" y="0"/>
                </a:lnTo>
                <a:lnTo>
                  <a:pt x="878976" y="1143158"/>
                </a:lnTo>
                <a:lnTo>
                  <a:pt x="0" y="11431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19" r="0" b="-19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65118" y="1816807"/>
            <a:ext cx="11605633" cy="1198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560"/>
              </a:lnSpc>
            </a:pPr>
            <a:r>
              <a:rPr lang="en-US" sz="8000" b="true">
                <a:solidFill>
                  <a:srgbClr val="EEF0EC"/>
                </a:solidFill>
                <a:latin typeface="Poppins Bold"/>
                <a:ea typeface="Poppins Bold"/>
                <a:cs typeface="Poppins Bold"/>
                <a:sym typeface="Poppins Bold"/>
              </a:rPr>
              <a:t>🔎S</a:t>
            </a:r>
            <a:r>
              <a:rPr lang="en-US" sz="8000" b="true">
                <a:solidFill>
                  <a:srgbClr val="EEF0EC"/>
                </a:solidFill>
                <a:latin typeface="Poppins Bold"/>
                <a:ea typeface="Poppins Bold"/>
                <a:cs typeface="Poppins Bold"/>
                <a:sym typeface="Poppins Bold"/>
              </a:rPr>
              <a:t>ample Prediction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4164492" y="3662754"/>
            <a:ext cx="3952494" cy="3952494"/>
            <a:chOff x="0" y="0"/>
            <a:chExt cx="5269992" cy="526999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269992" cy="5269992"/>
            </a:xfrm>
            <a:custGeom>
              <a:avLst/>
              <a:gdLst/>
              <a:ahLst/>
              <a:cxnLst/>
              <a:rect r="r" b="b" t="t" l="l"/>
              <a:pathLst>
                <a:path h="5269992" w="5269992">
                  <a:moveTo>
                    <a:pt x="4216019" y="5269992"/>
                  </a:moveTo>
                  <a:lnTo>
                    <a:pt x="1053973" y="5269992"/>
                  </a:lnTo>
                  <a:cubicBezTo>
                    <a:pt x="472186" y="5269992"/>
                    <a:pt x="0" y="4797806"/>
                    <a:pt x="0" y="4216019"/>
                  </a:cubicBezTo>
                  <a:lnTo>
                    <a:pt x="0" y="1053973"/>
                  </a:lnTo>
                  <a:cubicBezTo>
                    <a:pt x="0" y="472186"/>
                    <a:pt x="472186" y="0"/>
                    <a:pt x="1053973" y="0"/>
                  </a:cubicBezTo>
                  <a:lnTo>
                    <a:pt x="4216019" y="0"/>
                  </a:lnTo>
                  <a:cubicBezTo>
                    <a:pt x="4797806" y="0"/>
                    <a:pt x="5269992" y="472186"/>
                    <a:pt x="5269992" y="1053973"/>
                  </a:cubicBezTo>
                  <a:lnTo>
                    <a:pt x="5269992" y="4216019"/>
                  </a:lnTo>
                  <a:cubicBezTo>
                    <a:pt x="5269992" y="4797806"/>
                    <a:pt x="4797806" y="5269992"/>
                    <a:pt x="4216019" y="5269992"/>
                  </a:cubicBezTo>
                  <a:close/>
                </a:path>
              </a:pathLst>
            </a:custGeom>
            <a:blipFill>
              <a:blip r:embed="rId4"/>
              <a:stretch>
                <a:fillRect l="-38815" t="0" r="-38815" b="0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102132" y="3011456"/>
            <a:ext cx="13940335" cy="6987687"/>
          </a:xfrm>
          <a:custGeom>
            <a:avLst/>
            <a:gdLst/>
            <a:ahLst/>
            <a:cxnLst/>
            <a:rect r="r" b="b" t="t" l="l"/>
            <a:pathLst>
              <a:path h="6987687" w="13940335">
                <a:moveTo>
                  <a:pt x="0" y="0"/>
                </a:moveTo>
                <a:lnTo>
                  <a:pt x="13940335" y="0"/>
                </a:lnTo>
                <a:lnTo>
                  <a:pt x="13940335" y="6987687"/>
                </a:lnTo>
                <a:lnTo>
                  <a:pt x="0" y="698768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-10" r="0" b="-1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84955" y="6160786"/>
            <a:ext cx="1014477" cy="1014477"/>
          </a:xfrm>
          <a:custGeom>
            <a:avLst/>
            <a:gdLst/>
            <a:ahLst/>
            <a:cxnLst/>
            <a:rect r="r" b="b" t="t" l="l"/>
            <a:pathLst>
              <a:path h="1014477" w="1014477">
                <a:moveTo>
                  <a:pt x="0" y="0"/>
                </a:moveTo>
                <a:lnTo>
                  <a:pt x="1014477" y="0"/>
                </a:lnTo>
                <a:lnTo>
                  <a:pt x="1014477" y="1014477"/>
                </a:lnTo>
                <a:lnTo>
                  <a:pt x="0" y="101447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1116273" y="1551714"/>
            <a:ext cx="2232546" cy="2232546"/>
          </a:xfrm>
          <a:custGeom>
            <a:avLst/>
            <a:gdLst/>
            <a:ahLst/>
            <a:cxnLst/>
            <a:rect r="r" b="b" t="t" l="l"/>
            <a:pathLst>
              <a:path h="2232546" w="2232546">
                <a:moveTo>
                  <a:pt x="0" y="0"/>
                </a:moveTo>
                <a:lnTo>
                  <a:pt x="2232546" y="0"/>
                </a:lnTo>
                <a:lnTo>
                  <a:pt x="2232546" y="2232546"/>
                </a:lnTo>
                <a:lnTo>
                  <a:pt x="0" y="223254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7011410" y="1943405"/>
            <a:ext cx="994760" cy="994760"/>
          </a:xfrm>
          <a:custGeom>
            <a:avLst/>
            <a:gdLst/>
            <a:ahLst/>
            <a:cxnLst/>
            <a:rect r="r" b="b" t="t" l="l"/>
            <a:pathLst>
              <a:path h="994760" w="994760">
                <a:moveTo>
                  <a:pt x="0" y="0"/>
                </a:moveTo>
                <a:lnTo>
                  <a:pt x="994760" y="0"/>
                </a:lnTo>
                <a:lnTo>
                  <a:pt x="994760" y="994760"/>
                </a:lnTo>
                <a:lnTo>
                  <a:pt x="0" y="99476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4381630" y="8135316"/>
            <a:ext cx="540358" cy="540358"/>
          </a:xfrm>
          <a:custGeom>
            <a:avLst/>
            <a:gdLst/>
            <a:ahLst/>
            <a:cxnLst/>
            <a:rect r="r" b="b" t="t" l="l"/>
            <a:pathLst>
              <a:path h="540358" w="540358">
                <a:moveTo>
                  <a:pt x="0" y="0"/>
                </a:moveTo>
                <a:lnTo>
                  <a:pt x="540358" y="0"/>
                </a:lnTo>
                <a:lnTo>
                  <a:pt x="540358" y="540358"/>
                </a:lnTo>
                <a:lnTo>
                  <a:pt x="0" y="54035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484955" y="3476328"/>
            <a:ext cx="1087490" cy="1087490"/>
          </a:xfrm>
          <a:custGeom>
            <a:avLst/>
            <a:gdLst/>
            <a:ahLst/>
            <a:cxnLst/>
            <a:rect r="r" b="b" t="t" l="l"/>
            <a:pathLst>
              <a:path h="1087490" w="1087490">
                <a:moveTo>
                  <a:pt x="0" y="0"/>
                </a:moveTo>
                <a:lnTo>
                  <a:pt x="1087490" y="0"/>
                </a:lnTo>
                <a:lnTo>
                  <a:pt x="1087490" y="1087490"/>
                </a:lnTo>
                <a:lnTo>
                  <a:pt x="0" y="108749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5255162" y="8572214"/>
            <a:ext cx="1271165" cy="6421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400"/>
              </a:lnSpc>
            </a:pPr>
            <a:r>
              <a:rPr lang="en-US" sz="2000">
                <a:solidFill>
                  <a:srgbClr val="EEF0EC"/>
                </a:solidFill>
                <a:latin typeface="Poppins"/>
                <a:ea typeface="Poppins"/>
                <a:cs typeface="Poppins"/>
                <a:sym typeface="Poppins"/>
              </a:rPr>
              <a:t>Page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6781949" y="8572215"/>
            <a:ext cx="346022" cy="6421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00"/>
              </a:lnSpc>
            </a:pPr>
            <a:r>
              <a:rPr lang="en-US" sz="2000">
                <a:solidFill>
                  <a:srgbClr val="EEF0EC"/>
                </a:solidFill>
                <a:latin typeface="Poppins"/>
                <a:ea typeface="Poppins"/>
                <a:cs typeface="Poppins"/>
                <a:sym typeface="Poppins"/>
              </a:rPr>
              <a:t>10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572445" y="4032421"/>
            <a:ext cx="7571555" cy="24728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800581" indent="-200145" lvl="3">
              <a:lnSpc>
                <a:spcPts val="4984"/>
              </a:lnSpc>
              <a:buFont typeface="Arial"/>
              <a:buChar char="￭"/>
            </a:pPr>
            <a:r>
              <a:rPr lang="en-US" sz="2931">
                <a:solidFill>
                  <a:srgbClr val="EEF0EC"/>
                </a:solidFill>
                <a:latin typeface="Arimo"/>
                <a:ea typeface="Arimo"/>
                <a:cs typeface="Arimo"/>
                <a:sym typeface="Arimo"/>
              </a:rPr>
              <a:t>Ag</a:t>
            </a:r>
            <a:r>
              <a:rPr lang="en-US" sz="2931">
                <a:solidFill>
                  <a:srgbClr val="EEF0EC"/>
                </a:solidFill>
                <a:latin typeface="Arimo"/>
                <a:ea typeface="Arimo"/>
                <a:cs typeface="Arimo"/>
                <a:sym typeface="Arimo"/>
              </a:rPr>
              <a:t>e: 30, Weight: 70kg, Height: 1.75m</a:t>
            </a:r>
          </a:p>
          <a:p>
            <a:pPr algn="just" marL="800581" indent="-200145" lvl="3">
              <a:lnSpc>
                <a:spcPts val="4984"/>
              </a:lnSpc>
              <a:buFont typeface="Arial"/>
              <a:buChar char="￭"/>
            </a:pPr>
            <a:r>
              <a:rPr lang="en-US" sz="2931">
                <a:solidFill>
                  <a:srgbClr val="EEF0EC"/>
                </a:solidFill>
                <a:latin typeface="Arimo"/>
                <a:ea typeface="Arimo"/>
                <a:cs typeface="Arimo"/>
                <a:sym typeface="Arimo"/>
              </a:rPr>
              <a:t>Goal: Weight Loss, Type: Cardio</a:t>
            </a:r>
          </a:p>
          <a:p>
            <a:pPr algn="just" marL="800737" indent="-200184" lvl="3">
              <a:lnSpc>
                <a:spcPts val="4985"/>
              </a:lnSpc>
              <a:buFont typeface="Arial"/>
              <a:buChar char="￭"/>
            </a:pPr>
            <a:r>
              <a:rPr lang="en-US" sz="2931">
                <a:solidFill>
                  <a:srgbClr val="EEF0EC"/>
                </a:solidFill>
                <a:latin typeface="Arimo"/>
                <a:ea typeface="Arimo"/>
                <a:cs typeface="Arimo"/>
                <a:sym typeface="Arimo"/>
              </a:rPr>
              <a:t>No Hypertension or Diabetes</a:t>
            </a:r>
          </a:p>
          <a:p>
            <a:pPr algn="just">
              <a:lnSpc>
                <a:spcPts val="4985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1798477" y="6959871"/>
            <a:ext cx="8661842" cy="2483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33832" indent="-316916" lvl="1">
              <a:lnSpc>
                <a:spcPts val="4990"/>
              </a:lnSpc>
              <a:buFont typeface="Arial"/>
              <a:buChar char="•"/>
            </a:pPr>
            <a:r>
              <a:rPr lang="en-US" sz="2935">
                <a:solidFill>
                  <a:srgbClr val="EEF0EC"/>
                </a:solidFill>
                <a:latin typeface="Arimo"/>
                <a:ea typeface="Arimo"/>
                <a:cs typeface="Arimo"/>
                <a:sym typeface="Arimo"/>
              </a:rPr>
              <a:t>Exe</a:t>
            </a:r>
            <a:r>
              <a:rPr lang="en-US" sz="2935">
                <a:solidFill>
                  <a:srgbClr val="EEF0EC"/>
                </a:solidFill>
                <a:latin typeface="Arimo"/>
                <a:ea typeface="Arimo"/>
                <a:cs typeface="Arimo"/>
                <a:sym typeface="Arimo"/>
              </a:rPr>
              <a:t>rcises: Running, Jump Rope</a:t>
            </a:r>
          </a:p>
          <a:p>
            <a:pPr algn="just" marL="633832" indent="-316916" lvl="1">
              <a:lnSpc>
                <a:spcPts val="4990"/>
              </a:lnSpc>
              <a:buFont typeface="Arial"/>
              <a:buChar char="•"/>
            </a:pPr>
            <a:r>
              <a:rPr lang="en-US" sz="2935">
                <a:solidFill>
                  <a:srgbClr val="EEF0EC"/>
                </a:solidFill>
                <a:latin typeface="Arimo"/>
                <a:ea typeface="Arimo"/>
                <a:cs typeface="Arimo"/>
                <a:sym typeface="Arimo"/>
              </a:rPr>
              <a:t>Equipment: Treadmill, Resistance Bands</a:t>
            </a:r>
          </a:p>
          <a:p>
            <a:pPr algn="just" marL="633832" indent="-316916" lvl="1">
              <a:lnSpc>
                <a:spcPts val="4992"/>
              </a:lnSpc>
              <a:buFont typeface="Arial"/>
              <a:buChar char="•"/>
            </a:pPr>
            <a:r>
              <a:rPr lang="en-US" sz="2935">
                <a:solidFill>
                  <a:srgbClr val="EEF0EC"/>
                </a:solidFill>
                <a:latin typeface="Arimo"/>
                <a:ea typeface="Arimo"/>
                <a:cs typeface="Arimo"/>
                <a:sym typeface="Arimo"/>
              </a:rPr>
              <a:t>BMI: 22.9 → Normal</a:t>
            </a:r>
          </a:p>
          <a:p>
            <a:pPr algn="just">
              <a:lnSpc>
                <a:spcPts val="4992"/>
              </a:lnSpc>
            </a:pPr>
          </a:p>
        </p:txBody>
      </p:sp>
      <p:sp>
        <p:nvSpPr>
          <p:cNvPr name="TextBox 16" id="16"/>
          <p:cNvSpPr txBox="true"/>
          <p:nvPr/>
        </p:nvSpPr>
        <p:spPr>
          <a:xfrm rot="0">
            <a:off x="2102672" y="3599081"/>
            <a:ext cx="5347840" cy="4209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74"/>
              </a:lnSpc>
            </a:pPr>
            <a:r>
              <a:rPr lang="en-US" sz="2339" b="true">
                <a:solidFill>
                  <a:srgbClr val="EEF0EC"/>
                </a:solidFill>
                <a:latin typeface="Poppins Bold"/>
                <a:ea typeface="Poppins Bold"/>
                <a:cs typeface="Poppins Bold"/>
                <a:sym typeface="Poppins Bold"/>
              </a:rPr>
              <a:t>I</a:t>
            </a:r>
            <a:r>
              <a:rPr lang="en-US" sz="2339" b="true">
                <a:solidFill>
                  <a:srgbClr val="EEF0EC"/>
                </a:solidFill>
                <a:latin typeface="Poppins Bold"/>
                <a:ea typeface="Poppins Bold"/>
                <a:cs typeface="Poppins Bold"/>
                <a:sym typeface="Poppins Bold"/>
              </a:rPr>
              <a:t>nput Example: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102672" y="6217076"/>
            <a:ext cx="3204147" cy="450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26"/>
              </a:lnSpc>
            </a:pPr>
            <a:r>
              <a:rPr lang="en-US" sz="2519" b="true">
                <a:solidFill>
                  <a:srgbClr val="EEF0EC"/>
                </a:solidFill>
                <a:latin typeface="Poppins Bold"/>
                <a:ea typeface="Poppins Bold"/>
                <a:cs typeface="Poppins Bold"/>
                <a:sym typeface="Poppins Bold"/>
              </a:rPr>
              <a:t>O</a:t>
            </a:r>
            <a:r>
              <a:rPr lang="en-US" sz="2519" b="true">
                <a:solidFill>
                  <a:srgbClr val="EEF0EC"/>
                </a:solidFill>
                <a:latin typeface="Poppins Bold"/>
                <a:ea typeface="Poppins Bold"/>
                <a:cs typeface="Poppins Bold"/>
                <a:sym typeface="Poppins Bold"/>
              </a:rPr>
              <a:t>utput: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0">
            <a:off x="-428625" y="-848368"/>
            <a:ext cx="19145250" cy="3255090"/>
          </a:xfrm>
          <a:custGeom>
            <a:avLst/>
            <a:gdLst/>
            <a:ahLst/>
            <a:cxnLst/>
            <a:rect r="r" b="b" t="t" l="l"/>
            <a:pathLst>
              <a:path h="3255090" w="19145250">
                <a:moveTo>
                  <a:pt x="0" y="0"/>
                </a:moveTo>
                <a:lnTo>
                  <a:pt x="19145250" y="0"/>
                </a:lnTo>
                <a:lnTo>
                  <a:pt x="19145250" y="3255090"/>
                </a:lnTo>
                <a:lnTo>
                  <a:pt x="0" y="325509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-37" r="0" b="-37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001B56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515473" y="8356818"/>
            <a:ext cx="878976" cy="1143158"/>
          </a:xfrm>
          <a:custGeom>
            <a:avLst/>
            <a:gdLst/>
            <a:ahLst/>
            <a:cxnLst/>
            <a:rect r="r" b="b" t="t" l="l"/>
            <a:pathLst>
              <a:path h="1143158" w="878976">
                <a:moveTo>
                  <a:pt x="0" y="0"/>
                </a:moveTo>
                <a:lnTo>
                  <a:pt x="878976" y="0"/>
                </a:lnTo>
                <a:lnTo>
                  <a:pt x="878976" y="1143158"/>
                </a:lnTo>
                <a:lnTo>
                  <a:pt x="0" y="11431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19" r="0" b="-19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124146" y="5408777"/>
            <a:ext cx="6526435" cy="2610612"/>
            <a:chOff x="0" y="0"/>
            <a:chExt cx="8701913" cy="348081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701913" cy="3480816"/>
            </a:xfrm>
            <a:custGeom>
              <a:avLst/>
              <a:gdLst/>
              <a:ahLst/>
              <a:cxnLst/>
              <a:rect r="r" b="b" t="t" l="l"/>
              <a:pathLst>
                <a:path h="3480816" w="8701913">
                  <a:moveTo>
                    <a:pt x="0" y="2958719"/>
                  </a:moveTo>
                  <a:lnTo>
                    <a:pt x="0" y="522097"/>
                  </a:lnTo>
                  <a:cubicBezTo>
                    <a:pt x="0" y="233172"/>
                    <a:pt x="233172" y="0"/>
                    <a:pt x="522097" y="0"/>
                  </a:cubicBezTo>
                  <a:lnTo>
                    <a:pt x="8179816" y="0"/>
                  </a:lnTo>
                  <a:cubicBezTo>
                    <a:pt x="8468741" y="0"/>
                    <a:pt x="8701913" y="233172"/>
                    <a:pt x="8701913" y="522097"/>
                  </a:cubicBezTo>
                  <a:lnTo>
                    <a:pt x="8701913" y="2958719"/>
                  </a:lnTo>
                  <a:cubicBezTo>
                    <a:pt x="8701913" y="3247644"/>
                    <a:pt x="8468741" y="3480816"/>
                    <a:pt x="8179816" y="3480816"/>
                  </a:cubicBezTo>
                  <a:lnTo>
                    <a:pt x="522097" y="3480816"/>
                  </a:lnTo>
                  <a:cubicBezTo>
                    <a:pt x="233172" y="3480816"/>
                    <a:pt x="0" y="3247517"/>
                    <a:pt x="0" y="2958719"/>
                  </a:cubicBezTo>
                  <a:close/>
                </a:path>
              </a:pathLst>
            </a:custGeom>
            <a:blipFill>
              <a:blip r:embed="rId4"/>
              <a:stretch>
                <a:fillRect l="0" t="-33332" r="0" b="-33332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15255162" y="8572214"/>
            <a:ext cx="1271165" cy="6421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400"/>
              </a:lnSpc>
            </a:pPr>
            <a:r>
              <a:rPr lang="en-US" sz="2000">
                <a:solidFill>
                  <a:srgbClr val="EEF0EC"/>
                </a:solidFill>
                <a:latin typeface="Poppins"/>
                <a:ea typeface="Poppins"/>
                <a:cs typeface="Poppins"/>
                <a:sym typeface="Poppins"/>
              </a:rPr>
              <a:t>Page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6781949" y="8572215"/>
            <a:ext cx="346022" cy="10707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00"/>
              </a:lnSpc>
            </a:pPr>
            <a:r>
              <a:rPr lang="en-US" sz="2000">
                <a:solidFill>
                  <a:srgbClr val="EEF0EC"/>
                </a:solidFill>
                <a:latin typeface="Poppins"/>
                <a:ea typeface="Poppins"/>
                <a:cs typeface="Poppins"/>
                <a:sym typeface="Poppins"/>
              </a:rPr>
              <a:t>11</a:t>
            </a:r>
          </a:p>
          <a:p>
            <a:pPr algn="ctr">
              <a:lnSpc>
                <a:spcPts val="3400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2035948"/>
            <a:ext cx="9129584" cy="10698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02"/>
              </a:lnSpc>
            </a:pPr>
            <a:r>
              <a:rPr lang="en-US" sz="7106" b="true">
                <a:solidFill>
                  <a:srgbClr val="EEF0EC"/>
                </a:solidFill>
                <a:latin typeface="Poppins Bold"/>
                <a:ea typeface="Poppins Bold"/>
                <a:cs typeface="Poppins Bold"/>
                <a:sym typeface="Poppins Bold"/>
              </a:rPr>
              <a:t>📦</a:t>
            </a:r>
            <a:r>
              <a:rPr lang="en-US" sz="7106" b="true">
                <a:solidFill>
                  <a:srgbClr val="EEF0EC"/>
                </a:solidFill>
                <a:latin typeface="Poppins Bold"/>
                <a:ea typeface="Poppins Bold"/>
                <a:cs typeface="Poppins Bold"/>
                <a:sym typeface="Poppins Bold"/>
              </a:rPr>
              <a:t> Saved Artifacts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3641890"/>
            <a:ext cx="10390909" cy="33484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75467" indent="-337733" lvl="1">
              <a:lnSpc>
                <a:spcPts val="5319"/>
              </a:lnSpc>
              <a:buFont typeface="Arial"/>
              <a:buChar char="•"/>
            </a:pPr>
            <a:r>
              <a:rPr lang="en-US" sz="3128">
                <a:solidFill>
                  <a:srgbClr val="EEF0EC"/>
                </a:solidFill>
                <a:latin typeface="Arimo"/>
                <a:ea typeface="Arimo"/>
                <a:cs typeface="Arimo"/>
                <a:sym typeface="Arimo"/>
              </a:rPr>
              <a:t>.pkl</a:t>
            </a:r>
            <a:r>
              <a:rPr lang="en-US" sz="3128">
                <a:solidFill>
                  <a:srgbClr val="EEF0EC"/>
                </a:solidFill>
                <a:latin typeface="Arimo"/>
                <a:ea typeface="Arimo"/>
                <a:cs typeface="Arimo"/>
                <a:sym typeface="Arimo"/>
              </a:rPr>
              <a:t> files for model and encoders</a:t>
            </a:r>
          </a:p>
          <a:p>
            <a:pPr algn="just" marL="675466" indent="-337733" lvl="1">
              <a:lnSpc>
                <a:spcPts val="5318"/>
              </a:lnSpc>
              <a:buFont typeface="Arial"/>
              <a:buChar char="•"/>
            </a:pPr>
            <a:r>
              <a:rPr lang="en-US" sz="3128">
                <a:solidFill>
                  <a:srgbClr val="EEF0EC"/>
                </a:solidFill>
                <a:latin typeface="Arimo"/>
                <a:ea typeface="Arimo"/>
                <a:cs typeface="Arimo"/>
                <a:sym typeface="Arimo"/>
              </a:rPr>
              <a:t>Encoded mappings for exercises and equipment</a:t>
            </a:r>
          </a:p>
          <a:p>
            <a:pPr algn="just" marL="675466" indent="-337733" lvl="1">
              <a:lnSpc>
                <a:spcPts val="5318"/>
              </a:lnSpc>
              <a:buFont typeface="Arial"/>
              <a:buChar char="•"/>
            </a:pPr>
            <a:r>
              <a:rPr lang="en-US" sz="3128">
                <a:solidFill>
                  <a:srgbClr val="EEF0EC"/>
                </a:solidFill>
                <a:latin typeface="Arimo"/>
                <a:ea typeface="Arimo"/>
                <a:cs typeface="Arimo"/>
                <a:sym typeface="Arimo"/>
              </a:rPr>
              <a:t>Preprocessed test dataset (Preprocessed_Data.xlsx)</a:t>
            </a:r>
          </a:p>
          <a:p>
            <a:pPr algn="just">
              <a:lnSpc>
                <a:spcPts val="5319"/>
              </a:lnSpc>
            </a:pPr>
            <a:r>
              <a:rPr lang="en-US" sz="3128">
                <a:solidFill>
                  <a:srgbClr val="EEF0EC"/>
                </a:solidFill>
                <a:latin typeface="Arimo"/>
                <a:ea typeface="Arimo"/>
                <a:cs typeface="Arimo"/>
                <a:sym typeface="Arimo"/>
              </a:rPr>
              <a:t>🔐 Easily reload for fast inference and updates</a:t>
            </a:r>
          </a:p>
          <a:p>
            <a:pPr algn="just" marL="854505" indent="-213626" lvl="3">
              <a:lnSpc>
                <a:spcPts val="5319"/>
              </a:lnSpc>
            </a:pPr>
          </a:p>
        </p:txBody>
      </p:sp>
      <p:grpSp>
        <p:nvGrpSpPr>
          <p:cNvPr name="Group 9" id="9"/>
          <p:cNvGrpSpPr/>
          <p:nvPr/>
        </p:nvGrpSpPr>
        <p:grpSpPr>
          <a:xfrm rot="0">
            <a:off x="11004633" y="2649352"/>
            <a:ext cx="5646039" cy="2258473"/>
            <a:chOff x="0" y="0"/>
            <a:chExt cx="7528052" cy="301129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7528052" cy="3011297"/>
            </a:xfrm>
            <a:custGeom>
              <a:avLst/>
              <a:gdLst/>
              <a:ahLst/>
              <a:cxnLst/>
              <a:rect r="r" b="b" t="t" l="l"/>
              <a:pathLst>
                <a:path h="3011297" w="7528052">
                  <a:moveTo>
                    <a:pt x="0" y="2559558"/>
                  </a:moveTo>
                  <a:lnTo>
                    <a:pt x="0" y="451739"/>
                  </a:lnTo>
                  <a:cubicBezTo>
                    <a:pt x="0" y="201803"/>
                    <a:pt x="201803" y="0"/>
                    <a:pt x="451739" y="0"/>
                  </a:cubicBezTo>
                  <a:lnTo>
                    <a:pt x="7076313" y="0"/>
                  </a:lnTo>
                  <a:cubicBezTo>
                    <a:pt x="7326249" y="0"/>
                    <a:pt x="7528052" y="201803"/>
                    <a:pt x="7528052" y="451739"/>
                  </a:cubicBezTo>
                  <a:lnTo>
                    <a:pt x="7528052" y="2559558"/>
                  </a:lnTo>
                  <a:cubicBezTo>
                    <a:pt x="7528052" y="2809494"/>
                    <a:pt x="7326249" y="3011297"/>
                    <a:pt x="7076313" y="3011297"/>
                  </a:cubicBezTo>
                  <a:lnTo>
                    <a:pt x="451739" y="3011297"/>
                  </a:lnTo>
                  <a:cubicBezTo>
                    <a:pt x="201803" y="3011170"/>
                    <a:pt x="0" y="2809494"/>
                    <a:pt x="0" y="2559558"/>
                  </a:cubicBezTo>
                  <a:close/>
                </a:path>
              </a:pathLst>
            </a:custGeom>
            <a:blipFill>
              <a:blip r:embed="rId5"/>
              <a:stretch>
                <a:fillRect l="0" t="-12498" r="0" b="-12498"/>
              </a:stretch>
            </a:blipFill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5479503" y="7662446"/>
            <a:ext cx="2232546" cy="2232546"/>
          </a:xfrm>
          <a:custGeom>
            <a:avLst/>
            <a:gdLst/>
            <a:ahLst/>
            <a:cxnLst/>
            <a:rect r="r" b="b" t="t" l="l"/>
            <a:pathLst>
              <a:path h="2232546" w="2232546">
                <a:moveTo>
                  <a:pt x="0" y="0"/>
                </a:moveTo>
                <a:lnTo>
                  <a:pt x="2232546" y="0"/>
                </a:lnTo>
                <a:lnTo>
                  <a:pt x="2232546" y="2232546"/>
                </a:lnTo>
                <a:lnTo>
                  <a:pt x="0" y="22325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6894849" y="4238445"/>
            <a:ext cx="557492" cy="557492"/>
          </a:xfrm>
          <a:custGeom>
            <a:avLst/>
            <a:gdLst/>
            <a:ahLst/>
            <a:cxnLst/>
            <a:rect r="r" b="b" t="t" l="l"/>
            <a:pathLst>
              <a:path h="557492" w="557492">
                <a:moveTo>
                  <a:pt x="0" y="0"/>
                </a:moveTo>
                <a:lnTo>
                  <a:pt x="557492" y="0"/>
                </a:lnTo>
                <a:lnTo>
                  <a:pt x="557492" y="557492"/>
                </a:lnTo>
                <a:lnTo>
                  <a:pt x="0" y="55749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250362" y="2009754"/>
            <a:ext cx="540358" cy="540358"/>
          </a:xfrm>
          <a:custGeom>
            <a:avLst/>
            <a:gdLst/>
            <a:ahLst/>
            <a:cxnLst/>
            <a:rect r="r" b="b" t="t" l="l"/>
            <a:pathLst>
              <a:path h="540358" w="540358">
                <a:moveTo>
                  <a:pt x="0" y="0"/>
                </a:moveTo>
                <a:lnTo>
                  <a:pt x="540358" y="0"/>
                </a:lnTo>
                <a:lnTo>
                  <a:pt x="540358" y="540358"/>
                </a:lnTo>
                <a:lnTo>
                  <a:pt x="0" y="54035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-428625" y="-857248"/>
            <a:ext cx="19145250" cy="3255090"/>
          </a:xfrm>
          <a:custGeom>
            <a:avLst/>
            <a:gdLst/>
            <a:ahLst/>
            <a:cxnLst/>
            <a:rect r="r" b="b" t="t" l="l"/>
            <a:pathLst>
              <a:path h="3255090" w="19145250">
                <a:moveTo>
                  <a:pt x="0" y="0"/>
                </a:moveTo>
                <a:lnTo>
                  <a:pt x="19145250" y="0"/>
                </a:lnTo>
                <a:lnTo>
                  <a:pt x="19145250" y="3255090"/>
                </a:lnTo>
                <a:lnTo>
                  <a:pt x="0" y="325509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-37" r="0" b="-37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001B56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515473" y="8356818"/>
            <a:ext cx="878976" cy="1143158"/>
          </a:xfrm>
          <a:custGeom>
            <a:avLst/>
            <a:gdLst/>
            <a:ahLst/>
            <a:cxnLst/>
            <a:rect r="r" b="b" t="t" l="l"/>
            <a:pathLst>
              <a:path h="1143158" w="878976">
                <a:moveTo>
                  <a:pt x="0" y="0"/>
                </a:moveTo>
                <a:lnTo>
                  <a:pt x="878976" y="0"/>
                </a:lnTo>
                <a:lnTo>
                  <a:pt x="878976" y="1143158"/>
                </a:lnTo>
                <a:lnTo>
                  <a:pt x="0" y="11431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19" r="0" b="-19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675927" y="2997891"/>
            <a:ext cx="7601870" cy="7167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05"/>
              </a:lnSpc>
            </a:pPr>
            <a:r>
              <a:rPr lang="en-US" sz="4770" b="true">
                <a:solidFill>
                  <a:srgbClr val="EEF0EC"/>
                </a:solidFill>
                <a:latin typeface="Poppins Bold"/>
                <a:ea typeface="Poppins Bold"/>
                <a:cs typeface="Poppins Bold"/>
                <a:sym typeface="Poppins Bold"/>
              </a:rPr>
              <a:t>🚀</a:t>
            </a:r>
            <a:r>
              <a:rPr lang="en-US" sz="4770" b="true">
                <a:solidFill>
                  <a:srgbClr val="EEF0EC"/>
                </a:solidFill>
                <a:latin typeface="Poppins Bold"/>
                <a:ea typeface="Poppins Bold"/>
                <a:cs typeface="Poppins Bold"/>
                <a:sym typeface="Poppins Bold"/>
              </a:rPr>
              <a:t>Future Scope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0365710" y="5913586"/>
            <a:ext cx="1347888" cy="1347888"/>
          </a:xfrm>
          <a:custGeom>
            <a:avLst/>
            <a:gdLst/>
            <a:ahLst/>
            <a:cxnLst/>
            <a:rect r="r" b="b" t="t" l="l"/>
            <a:pathLst>
              <a:path h="1347888" w="1347888">
                <a:moveTo>
                  <a:pt x="0" y="0"/>
                </a:moveTo>
                <a:lnTo>
                  <a:pt x="1347888" y="0"/>
                </a:lnTo>
                <a:lnTo>
                  <a:pt x="1347888" y="1347888"/>
                </a:lnTo>
                <a:lnTo>
                  <a:pt x="0" y="13478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144000" y="2474316"/>
            <a:ext cx="994760" cy="994760"/>
          </a:xfrm>
          <a:custGeom>
            <a:avLst/>
            <a:gdLst/>
            <a:ahLst/>
            <a:cxnLst/>
            <a:rect r="r" b="b" t="t" l="l"/>
            <a:pathLst>
              <a:path h="994760" w="994760">
                <a:moveTo>
                  <a:pt x="0" y="0"/>
                </a:moveTo>
                <a:lnTo>
                  <a:pt x="994760" y="0"/>
                </a:lnTo>
                <a:lnTo>
                  <a:pt x="994760" y="994760"/>
                </a:lnTo>
                <a:lnTo>
                  <a:pt x="0" y="9947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88342" y="2405681"/>
            <a:ext cx="540358" cy="540358"/>
          </a:xfrm>
          <a:custGeom>
            <a:avLst/>
            <a:gdLst/>
            <a:ahLst/>
            <a:cxnLst/>
            <a:rect r="r" b="b" t="t" l="l"/>
            <a:pathLst>
              <a:path h="540358" w="540358">
                <a:moveTo>
                  <a:pt x="0" y="0"/>
                </a:moveTo>
                <a:lnTo>
                  <a:pt x="540358" y="0"/>
                </a:lnTo>
                <a:lnTo>
                  <a:pt x="540358" y="540358"/>
                </a:lnTo>
                <a:lnTo>
                  <a:pt x="0" y="54035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987125" y="2503246"/>
            <a:ext cx="2862665" cy="5845391"/>
          </a:xfrm>
          <a:custGeom>
            <a:avLst/>
            <a:gdLst/>
            <a:ahLst/>
            <a:cxnLst/>
            <a:rect r="r" b="b" t="t" l="l"/>
            <a:pathLst>
              <a:path h="5845391" w="2862665">
                <a:moveTo>
                  <a:pt x="0" y="0"/>
                </a:moveTo>
                <a:lnTo>
                  <a:pt x="2862665" y="0"/>
                </a:lnTo>
                <a:lnTo>
                  <a:pt x="2862665" y="5845391"/>
                </a:lnTo>
                <a:lnTo>
                  <a:pt x="0" y="584539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50" t="0" r="-5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5137563" y="2652238"/>
            <a:ext cx="2564702" cy="5554694"/>
            <a:chOff x="0" y="0"/>
            <a:chExt cx="3419602" cy="740625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419602" cy="7406259"/>
            </a:xfrm>
            <a:custGeom>
              <a:avLst/>
              <a:gdLst/>
              <a:ahLst/>
              <a:cxnLst/>
              <a:rect r="r" b="b" t="t" l="l"/>
              <a:pathLst>
                <a:path h="7406259" w="3419602">
                  <a:moveTo>
                    <a:pt x="3099435" y="0"/>
                  </a:moveTo>
                  <a:lnTo>
                    <a:pt x="2686685" y="0"/>
                  </a:lnTo>
                  <a:lnTo>
                    <a:pt x="2686685" y="86741"/>
                  </a:lnTo>
                  <a:cubicBezTo>
                    <a:pt x="2686685" y="185166"/>
                    <a:pt x="2605659" y="266065"/>
                    <a:pt x="2507361" y="266065"/>
                  </a:cubicBezTo>
                  <a:lnTo>
                    <a:pt x="914146" y="266065"/>
                  </a:lnTo>
                  <a:cubicBezTo>
                    <a:pt x="815721" y="266065"/>
                    <a:pt x="734822" y="185039"/>
                    <a:pt x="734822" y="86741"/>
                  </a:cubicBezTo>
                  <a:lnTo>
                    <a:pt x="734822" y="0"/>
                  </a:lnTo>
                  <a:lnTo>
                    <a:pt x="318262" y="0"/>
                  </a:lnTo>
                  <a:cubicBezTo>
                    <a:pt x="142748" y="0"/>
                    <a:pt x="0" y="142748"/>
                    <a:pt x="0" y="318262"/>
                  </a:cubicBezTo>
                  <a:lnTo>
                    <a:pt x="0" y="7087997"/>
                  </a:lnTo>
                  <a:cubicBezTo>
                    <a:pt x="0" y="7263511"/>
                    <a:pt x="142748" y="7406259"/>
                    <a:pt x="318262" y="7406259"/>
                  </a:cubicBezTo>
                  <a:lnTo>
                    <a:pt x="3099435" y="7406259"/>
                  </a:lnTo>
                  <a:cubicBezTo>
                    <a:pt x="3274949" y="7406259"/>
                    <a:pt x="3417697" y="7263511"/>
                    <a:pt x="3417697" y="7087997"/>
                  </a:cubicBezTo>
                  <a:lnTo>
                    <a:pt x="3417697" y="318262"/>
                  </a:lnTo>
                  <a:cubicBezTo>
                    <a:pt x="3419602" y="142748"/>
                    <a:pt x="3276854" y="0"/>
                    <a:pt x="3099435" y="0"/>
                  </a:cubicBezTo>
                  <a:close/>
                </a:path>
              </a:pathLst>
            </a:custGeom>
            <a:blipFill>
              <a:blip r:embed="rId8"/>
              <a:stretch>
                <a:fillRect l="-112426" t="0" r="-112481" b="0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6203649" y="2699973"/>
            <a:ext cx="396336" cy="49149"/>
            <a:chOff x="0" y="0"/>
            <a:chExt cx="528448" cy="6553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28447" cy="65532"/>
            </a:xfrm>
            <a:custGeom>
              <a:avLst/>
              <a:gdLst/>
              <a:ahLst/>
              <a:cxnLst/>
              <a:rect r="r" b="b" t="t" l="l"/>
              <a:pathLst>
                <a:path h="65532" w="528447">
                  <a:moveTo>
                    <a:pt x="495681" y="0"/>
                  </a:moveTo>
                  <a:lnTo>
                    <a:pt x="32766" y="0"/>
                  </a:lnTo>
                  <a:cubicBezTo>
                    <a:pt x="15367" y="0"/>
                    <a:pt x="0" y="13462"/>
                    <a:pt x="0" y="32766"/>
                  </a:cubicBezTo>
                  <a:cubicBezTo>
                    <a:pt x="0" y="52070"/>
                    <a:pt x="15367" y="65532"/>
                    <a:pt x="32766" y="65532"/>
                  </a:cubicBezTo>
                  <a:lnTo>
                    <a:pt x="495681" y="65532"/>
                  </a:lnTo>
                  <a:cubicBezTo>
                    <a:pt x="513080" y="65532"/>
                    <a:pt x="528447" y="52070"/>
                    <a:pt x="528447" y="32766"/>
                  </a:cubicBezTo>
                  <a:cubicBezTo>
                    <a:pt x="528447" y="13462"/>
                    <a:pt x="513080" y="0"/>
                    <a:pt x="495681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6724057" y="2688343"/>
            <a:ext cx="75819" cy="72485"/>
            <a:chOff x="0" y="0"/>
            <a:chExt cx="101092" cy="96646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01092" cy="96647"/>
            </a:xfrm>
            <a:custGeom>
              <a:avLst/>
              <a:gdLst/>
              <a:ahLst/>
              <a:cxnLst/>
              <a:rect r="r" b="b" t="t" l="l"/>
              <a:pathLst>
                <a:path h="96647" w="101092">
                  <a:moveTo>
                    <a:pt x="50546" y="127"/>
                  </a:moveTo>
                  <a:cubicBezTo>
                    <a:pt x="33274" y="0"/>
                    <a:pt x="17272" y="9144"/>
                    <a:pt x="8636" y="24130"/>
                  </a:cubicBezTo>
                  <a:cubicBezTo>
                    <a:pt x="0" y="39116"/>
                    <a:pt x="0" y="57531"/>
                    <a:pt x="8636" y="72517"/>
                  </a:cubicBezTo>
                  <a:cubicBezTo>
                    <a:pt x="17272" y="87503"/>
                    <a:pt x="33274" y="96647"/>
                    <a:pt x="50546" y="96520"/>
                  </a:cubicBezTo>
                  <a:cubicBezTo>
                    <a:pt x="67818" y="96647"/>
                    <a:pt x="83820" y="87376"/>
                    <a:pt x="92456" y="72517"/>
                  </a:cubicBezTo>
                  <a:cubicBezTo>
                    <a:pt x="101092" y="57658"/>
                    <a:pt x="101092" y="39116"/>
                    <a:pt x="92456" y="24130"/>
                  </a:cubicBezTo>
                  <a:cubicBezTo>
                    <a:pt x="83820" y="9144"/>
                    <a:pt x="67818" y="0"/>
                    <a:pt x="50546" y="127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4926371" y="3255437"/>
            <a:ext cx="31813" cy="242982"/>
            <a:chOff x="0" y="0"/>
            <a:chExt cx="42418" cy="323976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42418" cy="323977"/>
            </a:xfrm>
            <a:custGeom>
              <a:avLst/>
              <a:gdLst/>
              <a:ahLst/>
              <a:cxnLst/>
              <a:rect r="r" b="b" t="t" l="l"/>
              <a:pathLst>
                <a:path h="323977" w="42418">
                  <a:moveTo>
                    <a:pt x="0" y="40513"/>
                  </a:moveTo>
                  <a:lnTo>
                    <a:pt x="0" y="281559"/>
                  </a:lnTo>
                  <a:cubicBezTo>
                    <a:pt x="0" y="304673"/>
                    <a:pt x="19304" y="323977"/>
                    <a:pt x="42418" y="323977"/>
                  </a:cubicBezTo>
                  <a:lnTo>
                    <a:pt x="42418" y="0"/>
                  </a:lnTo>
                  <a:cubicBezTo>
                    <a:pt x="19304" y="0"/>
                    <a:pt x="0" y="17399"/>
                    <a:pt x="0" y="40513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14926371" y="3679268"/>
            <a:ext cx="31813" cy="438246"/>
            <a:chOff x="0" y="0"/>
            <a:chExt cx="42418" cy="584328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42418" cy="584327"/>
            </a:xfrm>
            <a:custGeom>
              <a:avLst/>
              <a:gdLst/>
              <a:ahLst/>
              <a:cxnLst/>
              <a:rect r="r" b="b" t="t" l="l"/>
              <a:pathLst>
                <a:path h="584327" w="42418">
                  <a:moveTo>
                    <a:pt x="0" y="40513"/>
                  </a:moveTo>
                  <a:lnTo>
                    <a:pt x="0" y="541909"/>
                  </a:lnTo>
                  <a:cubicBezTo>
                    <a:pt x="0" y="565023"/>
                    <a:pt x="19304" y="584327"/>
                    <a:pt x="42418" y="584327"/>
                  </a:cubicBezTo>
                  <a:lnTo>
                    <a:pt x="42418" y="0"/>
                  </a:lnTo>
                  <a:cubicBezTo>
                    <a:pt x="19304" y="0"/>
                    <a:pt x="0" y="17399"/>
                    <a:pt x="0" y="40513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14926371" y="4213034"/>
            <a:ext cx="31813" cy="439769"/>
            <a:chOff x="0" y="0"/>
            <a:chExt cx="42418" cy="586359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42418" cy="586359"/>
            </a:xfrm>
            <a:custGeom>
              <a:avLst/>
              <a:gdLst/>
              <a:ahLst/>
              <a:cxnLst/>
              <a:rect r="r" b="b" t="t" l="l"/>
              <a:pathLst>
                <a:path h="586359" w="42418">
                  <a:moveTo>
                    <a:pt x="0" y="42418"/>
                  </a:moveTo>
                  <a:lnTo>
                    <a:pt x="0" y="543941"/>
                  </a:lnTo>
                  <a:cubicBezTo>
                    <a:pt x="0" y="567055"/>
                    <a:pt x="19304" y="586359"/>
                    <a:pt x="42418" y="586359"/>
                  </a:cubicBezTo>
                  <a:lnTo>
                    <a:pt x="42418" y="0"/>
                  </a:lnTo>
                  <a:cubicBezTo>
                    <a:pt x="19304" y="0"/>
                    <a:pt x="0" y="19304"/>
                    <a:pt x="0" y="42418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17878721" y="3823920"/>
            <a:ext cx="31813" cy="704470"/>
            <a:chOff x="0" y="0"/>
            <a:chExt cx="42418" cy="939293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42418" cy="939292"/>
            </a:xfrm>
            <a:custGeom>
              <a:avLst/>
              <a:gdLst/>
              <a:ahLst/>
              <a:cxnLst/>
              <a:rect r="r" b="b" t="t" l="l"/>
              <a:pathLst>
                <a:path h="939292" w="42418">
                  <a:moveTo>
                    <a:pt x="0" y="0"/>
                  </a:moveTo>
                  <a:lnTo>
                    <a:pt x="0" y="939292"/>
                  </a:lnTo>
                  <a:cubicBezTo>
                    <a:pt x="23114" y="939292"/>
                    <a:pt x="42418" y="919988"/>
                    <a:pt x="42418" y="896874"/>
                  </a:cubicBezTo>
                  <a:lnTo>
                    <a:pt x="42418" y="42418"/>
                  </a:lnTo>
                  <a:cubicBezTo>
                    <a:pt x="42418" y="19304"/>
                    <a:pt x="23114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</p:grpSp>
      <p:sp>
        <p:nvSpPr>
          <p:cNvPr name="Freeform 22" id="22"/>
          <p:cNvSpPr/>
          <p:nvPr/>
        </p:nvSpPr>
        <p:spPr>
          <a:xfrm flipH="false" flipV="false" rot="0">
            <a:off x="14958194" y="2474316"/>
            <a:ext cx="2920526" cy="5903251"/>
          </a:xfrm>
          <a:custGeom>
            <a:avLst/>
            <a:gdLst/>
            <a:ahLst/>
            <a:cxnLst/>
            <a:rect r="r" b="b" t="t" l="l"/>
            <a:pathLst>
              <a:path h="5903251" w="2920526">
                <a:moveTo>
                  <a:pt x="0" y="0"/>
                </a:moveTo>
                <a:lnTo>
                  <a:pt x="2920526" y="0"/>
                </a:lnTo>
                <a:lnTo>
                  <a:pt x="2920526" y="5903251"/>
                </a:lnTo>
                <a:lnTo>
                  <a:pt x="0" y="590325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-43" t="0" r="-43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15255162" y="8572214"/>
            <a:ext cx="1271165" cy="6421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400"/>
              </a:lnSpc>
            </a:pPr>
            <a:r>
              <a:rPr lang="en-US" sz="2000">
                <a:solidFill>
                  <a:srgbClr val="EEF0EC"/>
                </a:solidFill>
                <a:latin typeface="Poppins"/>
                <a:ea typeface="Poppins"/>
                <a:cs typeface="Poppins"/>
                <a:sym typeface="Poppins"/>
              </a:rPr>
              <a:t>Page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6781949" y="8572215"/>
            <a:ext cx="346022" cy="6421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00"/>
              </a:lnSpc>
            </a:pPr>
            <a:r>
              <a:rPr lang="en-US" sz="2000">
                <a:solidFill>
                  <a:srgbClr val="EEF0EC"/>
                </a:solidFill>
                <a:latin typeface="Poppins"/>
                <a:ea typeface="Poppins"/>
                <a:cs typeface="Poppins"/>
                <a:sym typeface="Poppins"/>
              </a:rPr>
              <a:t>12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675927" y="3994142"/>
            <a:ext cx="7468073" cy="54652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86777" indent="-343389" lvl="1">
              <a:lnSpc>
                <a:spcPts val="5407"/>
              </a:lnSpc>
              <a:buFont typeface="Arial"/>
              <a:buChar char="•"/>
            </a:pPr>
            <a:r>
              <a:rPr lang="en-US" sz="3180">
                <a:solidFill>
                  <a:srgbClr val="EEF0EC"/>
                </a:solidFill>
                <a:latin typeface="Arimo"/>
                <a:ea typeface="Arimo"/>
                <a:cs typeface="Arimo"/>
                <a:sym typeface="Arimo"/>
              </a:rPr>
              <a:t>Add Nutr</a:t>
            </a:r>
            <a:r>
              <a:rPr lang="en-US" sz="3180">
                <a:solidFill>
                  <a:srgbClr val="EEF0EC"/>
                </a:solidFill>
                <a:latin typeface="Arimo"/>
                <a:ea typeface="Arimo"/>
                <a:cs typeface="Arimo"/>
                <a:sym typeface="Arimo"/>
              </a:rPr>
              <a:t>ition Plan based on BMI and goals</a:t>
            </a:r>
          </a:p>
          <a:p>
            <a:pPr algn="just" marL="686777" indent="-343389" lvl="1">
              <a:lnSpc>
                <a:spcPts val="5407"/>
              </a:lnSpc>
              <a:buFont typeface="Arial"/>
              <a:buChar char="•"/>
            </a:pPr>
            <a:r>
              <a:rPr lang="en-US" sz="3180">
                <a:solidFill>
                  <a:srgbClr val="EEF0EC"/>
                </a:solidFill>
                <a:latin typeface="Arimo"/>
                <a:ea typeface="Arimo"/>
                <a:cs typeface="Arimo"/>
                <a:sym typeface="Arimo"/>
              </a:rPr>
              <a:t>User login system for saved plans</a:t>
            </a:r>
          </a:p>
          <a:p>
            <a:pPr algn="just" marL="686777" indent="-343389" lvl="1">
              <a:lnSpc>
                <a:spcPts val="5407"/>
              </a:lnSpc>
              <a:buFont typeface="Arial"/>
              <a:buChar char="•"/>
            </a:pPr>
            <a:r>
              <a:rPr lang="en-US" sz="3180">
                <a:solidFill>
                  <a:srgbClr val="EEF0EC"/>
                </a:solidFill>
                <a:latin typeface="Arimo"/>
                <a:ea typeface="Arimo"/>
                <a:cs typeface="Arimo"/>
                <a:sym typeface="Arimo"/>
              </a:rPr>
              <a:t>Integration with wearable devices (e.g., Fitbit)</a:t>
            </a:r>
          </a:p>
          <a:p>
            <a:pPr algn="just" marL="686778" indent="-343389" lvl="1">
              <a:lnSpc>
                <a:spcPts val="5409"/>
              </a:lnSpc>
              <a:buFont typeface="Arial"/>
              <a:buChar char="•"/>
            </a:pPr>
            <a:r>
              <a:rPr lang="en-US" sz="3181">
                <a:solidFill>
                  <a:srgbClr val="EEF0EC"/>
                </a:solidFill>
                <a:latin typeface="Arimo"/>
                <a:ea typeface="Arimo"/>
                <a:cs typeface="Arimo"/>
                <a:sym typeface="Arimo"/>
              </a:rPr>
              <a:t>Voice-based assistant or chatbot support</a:t>
            </a:r>
          </a:p>
          <a:p>
            <a:pPr algn="just" marL="868734" indent="-217183" lvl="3">
              <a:lnSpc>
                <a:spcPts val="5409"/>
              </a:lnSpc>
            </a:pPr>
          </a:p>
        </p:txBody>
      </p:sp>
      <p:sp>
        <p:nvSpPr>
          <p:cNvPr name="Freeform 26" id="26"/>
          <p:cNvSpPr/>
          <p:nvPr/>
        </p:nvSpPr>
        <p:spPr>
          <a:xfrm flipH="false" flipV="false" rot="0">
            <a:off x="11774352" y="2434611"/>
            <a:ext cx="2862665" cy="5845391"/>
          </a:xfrm>
          <a:custGeom>
            <a:avLst/>
            <a:gdLst/>
            <a:ahLst/>
            <a:cxnLst/>
            <a:rect r="r" b="b" t="t" l="l"/>
            <a:pathLst>
              <a:path h="5845391" w="2862665">
                <a:moveTo>
                  <a:pt x="0" y="0"/>
                </a:moveTo>
                <a:lnTo>
                  <a:pt x="2862665" y="0"/>
                </a:lnTo>
                <a:lnTo>
                  <a:pt x="2862665" y="5845391"/>
                </a:lnTo>
                <a:lnTo>
                  <a:pt x="0" y="584539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50" t="0" r="-50" b="0"/>
            </a:stretch>
          </a:blipFill>
        </p:spPr>
      </p:sp>
      <p:grpSp>
        <p:nvGrpSpPr>
          <p:cNvPr name="Group 27" id="27"/>
          <p:cNvGrpSpPr/>
          <p:nvPr/>
        </p:nvGrpSpPr>
        <p:grpSpPr>
          <a:xfrm rot="0">
            <a:off x="11924790" y="2583603"/>
            <a:ext cx="2564702" cy="5554694"/>
            <a:chOff x="0" y="0"/>
            <a:chExt cx="3419602" cy="7406259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3419602" cy="7406259"/>
            </a:xfrm>
            <a:custGeom>
              <a:avLst/>
              <a:gdLst/>
              <a:ahLst/>
              <a:cxnLst/>
              <a:rect r="r" b="b" t="t" l="l"/>
              <a:pathLst>
                <a:path h="7406259" w="3419602">
                  <a:moveTo>
                    <a:pt x="3099435" y="0"/>
                  </a:moveTo>
                  <a:lnTo>
                    <a:pt x="2686685" y="0"/>
                  </a:lnTo>
                  <a:lnTo>
                    <a:pt x="2686685" y="86741"/>
                  </a:lnTo>
                  <a:cubicBezTo>
                    <a:pt x="2686685" y="185166"/>
                    <a:pt x="2605659" y="266065"/>
                    <a:pt x="2507361" y="266065"/>
                  </a:cubicBezTo>
                  <a:lnTo>
                    <a:pt x="914146" y="266065"/>
                  </a:lnTo>
                  <a:cubicBezTo>
                    <a:pt x="815721" y="266065"/>
                    <a:pt x="734822" y="185039"/>
                    <a:pt x="734822" y="86741"/>
                  </a:cubicBezTo>
                  <a:lnTo>
                    <a:pt x="734822" y="0"/>
                  </a:lnTo>
                  <a:lnTo>
                    <a:pt x="318262" y="0"/>
                  </a:lnTo>
                  <a:cubicBezTo>
                    <a:pt x="142748" y="0"/>
                    <a:pt x="0" y="142748"/>
                    <a:pt x="0" y="318262"/>
                  </a:cubicBezTo>
                  <a:lnTo>
                    <a:pt x="0" y="7087997"/>
                  </a:lnTo>
                  <a:cubicBezTo>
                    <a:pt x="0" y="7263511"/>
                    <a:pt x="142748" y="7406259"/>
                    <a:pt x="318262" y="7406259"/>
                  </a:cubicBezTo>
                  <a:lnTo>
                    <a:pt x="3099435" y="7406259"/>
                  </a:lnTo>
                  <a:cubicBezTo>
                    <a:pt x="3274949" y="7406259"/>
                    <a:pt x="3417697" y="7263511"/>
                    <a:pt x="3417697" y="7087997"/>
                  </a:cubicBezTo>
                  <a:lnTo>
                    <a:pt x="3417697" y="318262"/>
                  </a:lnTo>
                  <a:cubicBezTo>
                    <a:pt x="3419602" y="142748"/>
                    <a:pt x="3276854" y="0"/>
                    <a:pt x="3099435" y="0"/>
                  </a:cubicBezTo>
                  <a:close/>
                </a:path>
              </a:pathLst>
            </a:custGeom>
            <a:blipFill>
              <a:blip r:embed="rId11"/>
              <a:stretch>
                <a:fillRect l="-22356" t="0" r="-22412" b="0"/>
              </a:stretch>
            </a:blipFill>
          </p:spPr>
        </p:sp>
      </p:grpSp>
      <p:grpSp>
        <p:nvGrpSpPr>
          <p:cNvPr name="Group 29" id="29"/>
          <p:cNvGrpSpPr/>
          <p:nvPr/>
        </p:nvGrpSpPr>
        <p:grpSpPr>
          <a:xfrm rot="0">
            <a:off x="12990876" y="2631338"/>
            <a:ext cx="396336" cy="49149"/>
            <a:chOff x="0" y="0"/>
            <a:chExt cx="528448" cy="65532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528447" cy="65532"/>
            </a:xfrm>
            <a:custGeom>
              <a:avLst/>
              <a:gdLst/>
              <a:ahLst/>
              <a:cxnLst/>
              <a:rect r="r" b="b" t="t" l="l"/>
              <a:pathLst>
                <a:path h="65532" w="528447">
                  <a:moveTo>
                    <a:pt x="495681" y="0"/>
                  </a:moveTo>
                  <a:lnTo>
                    <a:pt x="32766" y="0"/>
                  </a:lnTo>
                  <a:cubicBezTo>
                    <a:pt x="15367" y="0"/>
                    <a:pt x="0" y="13462"/>
                    <a:pt x="0" y="32766"/>
                  </a:cubicBezTo>
                  <a:cubicBezTo>
                    <a:pt x="0" y="52070"/>
                    <a:pt x="15367" y="65532"/>
                    <a:pt x="32766" y="65532"/>
                  </a:cubicBezTo>
                  <a:lnTo>
                    <a:pt x="495681" y="65532"/>
                  </a:lnTo>
                  <a:cubicBezTo>
                    <a:pt x="513080" y="65532"/>
                    <a:pt x="528447" y="52070"/>
                    <a:pt x="528447" y="32766"/>
                  </a:cubicBezTo>
                  <a:cubicBezTo>
                    <a:pt x="528447" y="13462"/>
                    <a:pt x="513080" y="0"/>
                    <a:pt x="495681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</p:grpSp>
      <p:grpSp>
        <p:nvGrpSpPr>
          <p:cNvPr name="Group 31" id="31"/>
          <p:cNvGrpSpPr/>
          <p:nvPr/>
        </p:nvGrpSpPr>
        <p:grpSpPr>
          <a:xfrm rot="0">
            <a:off x="13511284" y="2619708"/>
            <a:ext cx="75819" cy="72485"/>
            <a:chOff x="0" y="0"/>
            <a:chExt cx="101092" cy="96646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101092" cy="96647"/>
            </a:xfrm>
            <a:custGeom>
              <a:avLst/>
              <a:gdLst/>
              <a:ahLst/>
              <a:cxnLst/>
              <a:rect r="r" b="b" t="t" l="l"/>
              <a:pathLst>
                <a:path h="96647" w="101092">
                  <a:moveTo>
                    <a:pt x="50546" y="127"/>
                  </a:moveTo>
                  <a:cubicBezTo>
                    <a:pt x="33274" y="0"/>
                    <a:pt x="17272" y="9144"/>
                    <a:pt x="8636" y="24130"/>
                  </a:cubicBezTo>
                  <a:cubicBezTo>
                    <a:pt x="0" y="39116"/>
                    <a:pt x="0" y="57531"/>
                    <a:pt x="8636" y="72517"/>
                  </a:cubicBezTo>
                  <a:cubicBezTo>
                    <a:pt x="17272" y="87503"/>
                    <a:pt x="33274" y="96647"/>
                    <a:pt x="50546" y="96520"/>
                  </a:cubicBezTo>
                  <a:cubicBezTo>
                    <a:pt x="67818" y="96647"/>
                    <a:pt x="83820" y="87376"/>
                    <a:pt x="92456" y="72517"/>
                  </a:cubicBezTo>
                  <a:cubicBezTo>
                    <a:pt x="101092" y="57658"/>
                    <a:pt x="101092" y="39116"/>
                    <a:pt x="92456" y="24130"/>
                  </a:cubicBezTo>
                  <a:cubicBezTo>
                    <a:pt x="83820" y="9144"/>
                    <a:pt x="67818" y="0"/>
                    <a:pt x="50546" y="127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</p:grpSp>
      <p:grpSp>
        <p:nvGrpSpPr>
          <p:cNvPr name="Group 33" id="33"/>
          <p:cNvGrpSpPr/>
          <p:nvPr/>
        </p:nvGrpSpPr>
        <p:grpSpPr>
          <a:xfrm rot="0">
            <a:off x="11713598" y="3186802"/>
            <a:ext cx="31813" cy="242982"/>
            <a:chOff x="0" y="0"/>
            <a:chExt cx="42418" cy="323976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42418" cy="323977"/>
            </a:xfrm>
            <a:custGeom>
              <a:avLst/>
              <a:gdLst/>
              <a:ahLst/>
              <a:cxnLst/>
              <a:rect r="r" b="b" t="t" l="l"/>
              <a:pathLst>
                <a:path h="323977" w="42418">
                  <a:moveTo>
                    <a:pt x="0" y="40513"/>
                  </a:moveTo>
                  <a:lnTo>
                    <a:pt x="0" y="281559"/>
                  </a:lnTo>
                  <a:cubicBezTo>
                    <a:pt x="0" y="304673"/>
                    <a:pt x="19304" y="323977"/>
                    <a:pt x="42418" y="323977"/>
                  </a:cubicBezTo>
                  <a:lnTo>
                    <a:pt x="42418" y="0"/>
                  </a:lnTo>
                  <a:cubicBezTo>
                    <a:pt x="19304" y="0"/>
                    <a:pt x="0" y="17399"/>
                    <a:pt x="0" y="40513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</p:grpSp>
      <p:grpSp>
        <p:nvGrpSpPr>
          <p:cNvPr name="Group 35" id="35"/>
          <p:cNvGrpSpPr/>
          <p:nvPr/>
        </p:nvGrpSpPr>
        <p:grpSpPr>
          <a:xfrm rot="0">
            <a:off x="11713598" y="3610633"/>
            <a:ext cx="31813" cy="438246"/>
            <a:chOff x="0" y="0"/>
            <a:chExt cx="42418" cy="584328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42418" cy="584327"/>
            </a:xfrm>
            <a:custGeom>
              <a:avLst/>
              <a:gdLst/>
              <a:ahLst/>
              <a:cxnLst/>
              <a:rect r="r" b="b" t="t" l="l"/>
              <a:pathLst>
                <a:path h="584327" w="42418">
                  <a:moveTo>
                    <a:pt x="0" y="40513"/>
                  </a:moveTo>
                  <a:lnTo>
                    <a:pt x="0" y="541909"/>
                  </a:lnTo>
                  <a:cubicBezTo>
                    <a:pt x="0" y="565023"/>
                    <a:pt x="19304" y="584327"/>
                    <a:pt x="42418" y="584327"/>
                  </a:cubicBezTo>
                  <a:lnTo>
                    <a:pt x="42418" y="0"/>
                  </a:lnTo>
                  <a:cubicBezTo>
                    <a:pt x="19304" y="0"/>
                    <a:pt x="0" y="17399"/>
                    <a:pt x="0" y="40513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</p:grpSp>
      <p:grpSp>
        <p:nvGrpSpPr>
          <p:cNvPr name="Group 37" id="37"/>
          <p:cNvGrpSpPr/>
          <p:nvPr/>
        </p:nvGrpSpPr>
        <p:grpSpPr>
          <a:xfrm rot="0">
            <a:off x="11713598" y="4144399"/>
            <a:ext cx="31813" cy="439769"/>
            <a:chOff x="0" y="0"/>
            <a:chExt cx="42418" cy="586359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42418" cy="586359"/>
            </a:xfrm>
            <a:custGeom>
              <a:avLst/>
              <a:gdLst/>
              <a:ahLst/>
              <a:cxnLst/>
              <a:rect r="r" b="b" t="t" l="l"/>
              <a:pathLst>
                <a:path h="586359" w="42418">
                  <a:moveTo>
                    <a:pt x="0" y="42418"/>
                  </a:moveTo>
                  <a:lnTo>
                    <a:pt x="0" y="543941"/>
                  </a:lnTo>
                  <a:cubicBezTo>
                    <a:pt x="0" y="567055"/>
                    <a:pt x="19304" y="586359"/>
                    <a:pt x="42418" y="586359"/>
                  </a:cubicBezTo>
                  <a:lnTo>
                    <a:pt x="42418" y="0"/>
                  </a:lnTo>
                  <a:cubicBezTo>
                    <a:pt x="19304" y="0"/>
                    <a:pt x="0" y="19304"/>
                    <a:pt x="0" y="42418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</p:grpSp>
      <p:grpSp>
        <p:nvGrpSpPr>
          <p:cNvPr name="Group 39" id="39"/>
          <p:cNvGrpSpPr/>
          <p:nvPr/>
        </p:nvGrpSpPr>
        <p:grpSpPr>
          <a:xfrm rot="0">
            <a:off x="14665948" y="3755285"/>
            <a:ext cx="31813" cy="704470"/>
            <a:chOff x="0" y="0"/>
            <a:chExt cx="42418" cy="939293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42418" cy="939292"/>
            </a:xfrm>
            <a:custGeom>
              <a:avLst/>
              <a:gdLst/>
              <a:ahLst/>
              <a:cxnLst/>
              <a:rect r="r" b="b" t="t" l="l"/>
              <a:pathLst>
                <a:path h="939292" w="42418">
                  <a:moveTo>
                    <a:pt x="0" y="0"/>
                  </a:moveTo>
                  <a:lnTo>
                    <a:pt x="0" y="939292"/>
                  </a:lnTo>
                  <a:cubicBezTo>
                    <a:pt x="23114" y="939292"/>
                    <a:pt x="42418" y="919988"/>
                    <a:pt x="42418" y="896874"/>
                  </a:cubicBezTo>
                  <a:lnTo>
                    <a:pt x="42418" y="42418"/>
                  </a:lnTo>
                  <a:cubicBezTo>
                    <a:pt x="42418" y="19304"/>
                    <a:pt x="23114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</p:grpSp>
      <p:sp>
        <p:nvSpPr>
          <p:cNvPr name="Freeform 41" id="41"/>
          <p:cNvSpPr/>
          <p:nvPr/>
        </p:nvSpPr>
        <p:spPr>
          <a:xfrm flipH="false" flipV="false" rot="0">
            <a:off x="11745421" y="2405681"/>
            <a:ext cx="2920526" cy="5903251"/>
          </a:xfrm>
          <a:custGeom>
            <a:avLst/>
            <a:gdLst/>
            <a:ahLst/>
            <a:cxnLst/>
            <a:rect r="r" b="b" t="t" l="l"/>
            <a:pathLst>
              <a:path h="5903251" w="2920526">
                <a:moveTo>
                  <a:pt x="0" y="0"/>
                </a:moveTo>
                <a:lnTo>
                  <a:pt x="2920526" y="0"/>
                </a:lnTo>
                <a:lnTo>
                  <a:pt x="2920526" y="5903251"/>
                </a:lnTo>
                <a:lnTo>
                  <a:pt x="0" y="590325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-43" t="0" r="-43" b="0"/>
            </a:stretch>
          </a:blipFill>
        </p:spPr>
      </p:sp>
      <p:sp>
        <p:nvSpPr>
          <p:cNvPr name="Freeform 42" id="42"/>
          <p:cNvSpPr/>
          <p:nvPr/>
        </p:nvSpPr>
        <p:spPr>
          <a:xfrm flipH="false" flipV="false" rot="0">
            <a:off x="-428625" y="-801785"/>
            <a:ext cx="19145250" cy="3255090"/>
          </a:xfrm>
          <a:custGeom>
            <a:avLst/>
            <a:gdLst/>
            <a:ahLst/>
            <a:cxnLst/>
            <a:rect r="r" b="b" t="t" l="l"/>
            <a:pathLst>
              <a:path h="3255090" w="19145250">
                <a:moveTo>
                  <a:pt x="0" y="0"/>
                </a:moveTo>
                <a:lnTo>
                  <a:pt x="19145250" y="0"/>
                </a:lnTo>
                <a:lnTo>
                  <a:pt x="19145250" y="3255090"/>
                </a:lnTo>
                <a:lnTo>
                  <a:pt x="0" y="325509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-37" r="0" b="-37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001B56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673902" y="2414106"/>
            <a:ext cx="9405566" cy="964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44"/>
              </a:lnSpc>
            </a:pPr>
            <a:r>
              <a:rPr lang="en-US" sz="6491" b="true">
                <a:solidFill>
                  <a:srgbClr val="EEF0EC"/>
                </a:solidFill>
                <a:latin typeface="Poppins Bold"/>
                <a:ea typeface="Poppins Bold"/>
                <a:cs typeface="Poppins Bold"/>
                <a:sym typeface="Poppins Bold"/>
              </a:rPr>
              <a:t>📚 </a:t>
            </a:r>
            <a:r>
              <a:rPr lang="en-US" sz="6491" b="true">
                <a:solidFill>
                  <a:srgbClr val="EEF0EC"/>
                </a:solidFill>
                <a:latin typeface="Poppins Bold"/>
                <a:ea typeface="Poppins Bold"/>
                <a:cs typeface="Poppins Bold"/>
                <a:sym typeface="Poppins Bold"/>
              </a:rPr>
              <a:t> Tools &amp; Libraries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673902" y="3716772"/>
            <a:ext cx="10964378" cy="39961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74236" indent="-337118" lvl="1">
              <a:lnSpc>
                <a:spcPts val="5308"/>
              </a:lnSpc>
              <a:buFont typeface="Arial"/>
              <a:buChar char="•"/>
            </a:pPr>
            <a:r>
              <a:rPr lang="en-US" b="true" sz="3122" spc="946">
                <a:solidFill>
                  <a:srgbClr val="EEF0EC"/>
                </a:solidFill>
                <a:latin typeface="Arimo Bold"/>
                <a:ea typeface="Arimo Bold"/>
                <a:cs typeface="Arimo Bold"/>
                <a:sym typeface="Arimo Bold"/>
              </a:rPr>
              <a:t>Python, Pandas,</a:t>
            </a:r>
            <a:r>
              <a:rPr lang="en-US" b="true" sz="3122" spc="946">
                <a:solidFill>
                  <a:srgbClr val="EEF0EC"/>
                </a:solidFill>
                <a:latin typeface="Arimo Bold"/>
                <a:ea typeface="Arimo Bold"/>
                <a:cs typeface="Arimo Bold"/>
                <a:sym typeface="Arimo Bold"/>
              </a:rPr>
              <a:t> Scikit-learn</a:t>
            </a:r>
          </a:p>
          <a:p>
            <a:pPr algn="l" marL="674237" indent="-337119" lvl="1">
              <a:lnSpc>
                <a:spcPts val="5308"/>
              </a:lnSpc>
              <a:buFont typeface="Arial"/>
              <a:buChar char="•"/>
            </a:pPr>
            <a:r>
              <a:rPr lang="en-US" b="true" sz="3122" spc="947">
                <a:solidFill>
                  <a:srgbClr val="EEF0EC"/>
                </a:solidFill>
                <a:latin typeface="Arimo Bold"/>
                <a:ea typeface="Arimo Bold"/>
                <a:cs typeface="Arimo Bold"/>
                <a:sym typeface="Arimo Bold"/>
              </a:rPr>
              <a:t>Streamlit</a:t>
            </a:r>
            <a:r>
              <a:rPr lang="en-US" sz="3122" spc="947">
                <a:solidFill>
                  <a:srgbClr val="EEF0EC"/>
                </a:solidFill>
                <a:latin typeface="Arimo"/>
                <a:ea typeface="Arimo"/>
                <a:cs typeface="Arimo"/>
                <a:sym typeface="Arimo"/>
              </a:rPr>
              <a:t> for frontend</a:t>
            </a:r>
          </a:p>
          <a:p>
            <a:pPr algn="l" marL="674237" indent="-337119" lvl="1">
              <a:lnSpc>
                <a:spcPts val="5308"/>
              </a:lnSpc>
              <a:buFont typeface="Arial"/>
              <a:buChar char="•"/>
            </a:pPr>
            <a:r>
              <a:rPr lang="en-US" b="true" sz="3122" spc="947">
                <a:solidFill>
                  <a:srgbClr val="EEF0EC"/>
                </a:solidFill>
                <a:latin typeface="Arimo Bold"/>
                <a:ea typeface="Arimo Bold"/>
                <a:cs typeface="Arimo Bold"/>
                <a:sym typeface="Arimo Bold"/>
              </a:rPr>
              <a:t>Joblib/Pickle</a:t>
            </a:r>
            <a:r>
              <a:rPr lang="en-US" sz="3122" spc="947">
                <a:solidFill>
                  <a:srgbClr val="EEF0EC"/>
                </a:solidFill>
                <a:latin typeface="Arimo"/>
                <a:ea typeface="Arimo"/>
                <a:cs typeface="Arimo"/>
                <a:sym typeface="Arimo"/>
              </a:rPr>
              <a:t> for model persistence</a:t>
            </a:r>
          </a:p>
          <a:p>
            <a:pPr algn="l" marL="674237" indent="-337119" lvl="1">
              <a:lnSpc>
                <a:spcPts val="5308"/>
              </a:lnSpc>
              <a:buFont typeface="Arial"/>
              <a:buChar char="•"/>
            </a:pPr>
            <a:r>
              <a:rPr lang="en-US" b="true" sz="3122" spc="947">
                <a:solidFill>
                  <a:srgbClr val="EEF0EC"/>
                </a:solidFill>
                <a:latin typeface="Arimo Bold"/>
                <a:ea typeface="Arimo Bold"/>
                <a:cs typeface="Arimo Bold"/>
                <a:sym typeface="Arimo Bold"/>
              </a:rPr>
              <a:t>Excel</a:t>
            </a:r>
            <a:r>
              <a:rPr lang="en-US" sz="3122" spc="947">
                <a:solidFill>
                  <a:srgbClr val="EEF0EC"/>
                </a:solidFill>
                <a:latin typeface="Arimo"/>
                <a:ea typeface="Arimo"/>
                <a:cs typeface="Arimo"/>
                <a:sym typeface="Arimo"/>
              </a:rPr>
              <a:t> for raw data</a:t>
            </a:r>
          </a:p>
          <a:p>
            <a:pPr algn="l" marL="852759" indent="-213190" lvl="3">
              <a:lnSpc>
                <a:spcPts val="5308"/>
              </a:lnSpc>
            </a:pP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6820273" y="8661618"/>
            <a:ext cx="878976" cy="1143158"/>
          </a:xfrm>
          <a:custGeom>
            <a:avLst/>
            <a:gdLst/>
            <a:ahLst/>
            <a:cxnLst/>
            <a:rect r="r" b="b" t="t" l="l"/>
            <a:pathLst>
              <a:path h="1143158" w="878976">
                <a:moveTo>
                  <a:pt x="0" y="0"/>
                </a:moveTo>
                <a:lnTo>
                  <a:pt x="878976" y="0"/>
                </a:lnTo>
                <a:lnTo>
                  <a:pt x="878976" y="1143158"/>
                </a:lnTo>
                <a:lnTo>
                  <a:pt x="0" y="11431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19" r="0" b="-19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559962" y="8877014"/>
            <a:ext cx="1271165" cy="6421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400"/>
              </a:lnSpc>
            </a:pPr>
            <a:r>
              <a:rPr lang="en-US" sz="2000">
                <a:solidFill>
                  <a:srgbClr val="EEF0EC"/>
                </a:solidFill>
                <a:latin typeface="Poppins"/>
                <a:ea typeface="Poppins"/>
                <a:cs typeface="Poppins"/>
                <a:sym typeface="Poppins"/>
              </a:rPr>
              <a:t>Page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7086749" y="8877015"/>
            <a:ext cx="346022" cy="6421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00"/>
              </a:lnSpc>
            </a:pPr>
            <a:r>
              <a:rPr lang="en-US" sz="2000">
                <a:solidFill>
                  <a:srgbClr val="EEF0EC"/>
                </a:solidFill>
                <a:latin typeface="Poppins"/>
                <a:ea typeface="Poppins"/>
                <a:cs typeface="Poppins"/>
                <a:sym typeface="Poppins"/>
              </a:rPr>
              <a:t>13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-438150" y="-857248"/>
            <a:ext cx="19145250" cy="3255090"/>
          </a:xfrm>
          <a:custGeom>
            <a:avLst/>
            <a:gdLst/>
            <a:ahLst/>
            <a:cxnLst/>
            <a:rect r="r" b="b" t="t" l="l"/>
            <a:pathLst>
              <a:path h="3255090" w="19145250">
                <a:moveTo>
                  <a:pt x="0" y="0"/>
                </a:moveTo>
                <a:lnTo>
                  <a:pt x="19145250" y="0"/>
                </a:lnTo>
                <a:lnTo>
                  <a:pt x="19145250" y="3255090"/>
                </a:lnTo>
                <a:lnTo>
                  <a:pt x="0" y="32550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-37" r="0" b="-37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28700" y="7038964"/>
            <a:ext cx="1347888" cy="1347888"/>
          </a:xfrm>
          <a:custGeom>
            <a:avLst/>
            <a:gdLst/>
            <a:ahLst/>
            <a:cxnLst/>
            <a:rect r="r" b="b" t="t" l="l"/>
            <a:pathLst>
              <a:path h="1347888" w="1347888">
                <a:moveTo>
                  <a:pt x="0" y="0"/>
                </a:moveTo>
                <a:lnTo>
                  <a:pt x="1347888" y="0"/>
                </a:lnTo>
                <a:lnTo>
                  <a:pt x="1347888" y="1347888"/>
                </a:lnTo>
                <a:lnTo>
                  <a:pt x="0" y="134788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522608" y="1563321"/>
            <a:ext cx="994760" cy="994760"/>
          </a:xfrm>
          <a:custGeom>
            <a:avLst/>
            <a:gdLst/>
            <a:ahLst/>
            <a:cxnLst/>
            <a:rect r="r" b="b" t="t" l="l"/>
            <a:pathLst>
              <a:path h="994760" w="994760">
                <a:moveTo>
                  <a:pt x="0" y="0"/>
                </a:moveTo>
                <a:lnTo>
                  <a:pt x="994760" y="0"/>
                </a:lnTo>
                <a:lnTo>
                  <a:pt x="994760" y="994760"/>
                </a:lnTo>
                <a:lnTo>
                  <a:pt x="0" y="99476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640742" y="2558081"/>
            <a:ext cx="540358" cy="540358"/>
          </a:xfrm>
          <a:custGeom>
            <a:avLst/>
            <a:gdLst/>
            <a:ahLst/>
            <a:cxnLst/>
            <a:rect r="r" b="b" t="t" l="l"/>
            <a:pathLst>
              <a:path h="540358" w="540358">
                <a:moveTo>
                  <a:pt x="0" y="0"/>
                </a:moveTo>
                <a:lnTo>
                  <a:pt x="540358" y="0"/>
                </a:lnTo>
                <a:lnTo>
                  <a:pt x="540358" y="540358"/>
                </a:lnTo>
                <a:lnTo>
                  <a:pt x="0" y="54035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001B56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497628" y="4389351"/>
            <a:ext cx="9578495" cy="20458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777"/>
              </a:lnSpc>
            </a:pPr>
            <a:r>
              <a:rPr lang="en-US" sz="13813" b="true">
                <a:solidFill>
                  <a:srgbClr val="EEF0EC"/>
                </a:solidFill>
                <a:latin typeface="Poppins Bold"/>
                <a:ea typeface="Poppins Bold"/>
                <a:cs typeface="Poppins Bold"/>
                <a:sym typeface="Poppins Bold"/>
              </a:rPr>
              <a:t>Thank You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6972673" y="8814018"/>
            <a:ext cx="878976" cy="1143158"/>
          </a:xfrm>
          <a:custGeom>
            <a:avLst/>
            <a:gdLst/>
            <a:ahLst/>
            <a:cxnLst/>
            <a:rect r="r" b="b" t="t" l="l"/>
            <a:pathLst>
              <a:path h="1143158" w="878976">
                <a:moveTo>
                  <a:pt x="0" y="0"/>
                </a:moveTo>
                <a:lnTo>
                  <a:pt x="878976" y="0"/>
                </a:lnTo>
                <a:lnTo>
                  <a:pt x="878976" y="1143158"/>
                </a:lnTo>
                <a:lnTo>
                  <a:pt x="0" y="11431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19" r="0" b="-19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5712362" y="9029414"/>
            <a:ext cx="1271165" cy="6421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400"/>
              </a:lnSpc>
            </a:pPr>
            <a:r>
              <a:rPr lang="en-US" sz="2000">
                <a:solidFill>
                  <a:srgbClr val="EEF0EC"/>
                </a:solidFill>
                <a:latin typeface="Poppins"/>
                <a:ea typeface="Poppins"/>
                <a:cs typeface="Poppins"/>
                <a:sym typeface="Poppins"/>
              </a:rPr>
              <a:t>Page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7239149" y="9029415"/>
            <a:ext cx="346022" cy="425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00"/>
              </a:lnSpc>
            </a:pPr>
            <a:r>
              <a:rPr lang="en-US" sz="2000">
                <a:solidFill>
                  <a:srgbClr val="EEF0EC"/>
                </a:solidFill>
                <a:latin typeface="Poppins"/>
                <a:ea typeface="Poppins"/>
                <a:cs typeface="Poppins"/>
                <a:sym typeface="Poppins"/>
              </a:rPr>
              <a:t>14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-285750" y="-704848"/>
            <a:ext cx="19145250" cy="3255090"/>
          </a:xfrm>
          <a:custGeom>
            <a:avLst/>
            <a:gdLst/>
            <a:ahLst/>
            <a:cxnLst/>
            <a:rect r="r" b="b" t="t" l="l"/>
            <a:pathLst>
              <a:path h="3255090" w="19145250">
                <a:moveTo>
                  <a:pt x="0" y="0"/>
                </a:moveTo>
                <a:lnTo>
                  <a:pt x="19145250" y="0"/>
                </a:lnTo>
                <a:lnTo>
                  <a:pt x="19145250" y="3255090"/>
                </a:lnTo>
                <a:lnTo>
                  <a:pt x="0" y="32550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-37" r="0" b="-37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81100" y="7191364"/>
            <a:ext cx="1347888" cy="1347888"/>
          </a:xfrm>
          <a:custGeom>
            <a:avLst/>
            <a:gdLst/>
            <a:ahLst/>
            <a:cxnLst/>
            <a:rect r="r" b="b" t="t" l="l"/>
            <a:pathLst>
              <a:path h="1347888" w="1347888">
                <a:moveTo>
                  <a:pt x="0" y="0"/>
                </a:moveTo>
                <a:lnTo>
                  <a:pt x="1347888" y="0"/>
                </a:lnTo>
                <a:lnTo>
                  <a:pt x="1347888" y="1347888"/>
                </a:lnTo>
                <a:lnTo>
                  <a:pt x="0" y="134788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675008" y="1715721"/>
            <a:ext cx="994760" cy="994760"/>
          </a:xfrm>
          <a:custGeom>
            <a:avLst/>
            <a:gdLst/>
            <a:ahLst/>
            <a:cxnLst/>
            <a:rect r="r" b="b" t="t" l="l"/>
            <a:pathLst>
              <a:path h="994760" w="994760">
                <a:moveTo>
                  <a:pt x="0" y="0"/>
                </a:moveTo>
                <a:lnTo>
                  <a:pt x="994760" y="0"/>
                </a:lnTo>
                <a:lnTo>
                  <a:pt x="994760" y="994760"/>
                </a:lnTo>
                <a:lnTo>
                  <a:pt x="0" y="99476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793142" y="2710481"/>
            <a:ext cx="540358" cy="540358"/>
          </a:xfrm>
          <a:custGeom>
            <a:avLst/>
            <a:gdLst/>
            <a:ahLst/>
            <a:cxnLst/>
            <a:rect r="r" b="b" t="t" l="l"/>
            <a:pathLst>
              <a:path h="540358" w="540358">
                <a:moveTo>
                  <a:pt x="0" y="0"/>
                </a:moveTo>
                <a:lnTo>
                  <a:pt x="540358" y="0"/>
                </a:lnTo>
                <a:lnTo>
                  <a:pt x="540358" y="540358"/>
                </a:lnTo>
                <a:lnTo>
                  <a:pt x="0" y="54035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001B56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515473" y="8356818"/>
            <a:ext cx="878976" cy="1143158"/>
          </a:xfrm>
          <a:custGeom>
            <a:avLst/>
            <a:gdLst/>
            <a:ahLst/>
            <a:cxnLst/>
            <a:rect r="r" b="b" t="t" l="l"/>
            <a:pathLst>
              <a:path h="1143158" w="878976">
                <a:moveTo>
                  <a:pt x="0" y="0"/>
                </a:moveTo>
                <a:lnTo>
                  <a:pt x="878976" y="0"/>
                </a:lnTo>
                <a:lnTo>
                  <a:pt x="878976" y="1143158"/>
                </a:lnTo>
                <a:lnTo>
                  <a:pt x="0" y="11431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19" r="0" b="-1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553419" y="5149587"/>
            <a:ext cx="2875206" cy="3168715"/>
          </a:xfrm>
          <a:custGeom>
            <a:avLst/>
            <a:gdLst/>
            <a:ahLst/>
            <a:cxnLst/>
            <a:rect r="r" b="b" t="t" l="l"/>
            <a:pathLst>
              <a:path h="3168715" w="2875206">
                <a:moveTo>
                  <a:pt x="0" y="0"/>
                </a:moveTo>
                <a:lnTo>
                  <a:pt x="2875206" y="0"/>
                </a:lnTo>
                <a:lnTo>
                  <a:pt x="2875206" y="3168715"/>
                </a:lnTo>
                <a:lnTo>
                  <a:pt x="0" y="31687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-25" r="0" b="-25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846418" y="5149587"/>
            <a:ext cx="2875206" cy="3168715"/>
          </a:xfrm>
          <a:custGeom>
            <a:avLst/>
            <a:gdLst/>
            <a:ahLst/>
            <a:cxnLst/>
            <a:rect r="r" b="b" t="t" l="l"/>
            <a:pathLst>
              <a:path h="3168715" w="2875206">
                <a:moveTo>
                  <a:pt x="0" y="0"/>
                </a:moveTo>
                <a:lnTo>
                  <a:pt x="2875206" y="0"/>
                </a:lnTo>
                <a:lnTo>
                  <a:pt x="2875206" y="3168715"/>
                </a:lnTo>
                <a:lnTo>
                  <a:pt x="0" y="31687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-25" r="0" b="-25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2939905" y="4062813"/>
            <a:ext cx="2714149" cy="2714149"/>
            <a:chOff x="0" y="0"/>
            <a:chExt cx="3618865" cy="361886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618865" cy="3618865"/>
            </a:xfrm>
            <a:custGeom>
              <a:avLst/>
              <a:gdLst/>
              <a:ahLst/>
              <a:cxnLst/>
              <a:rect r="r" b="b" t="t" l="l"/>
              <a:pathLst>
                <a:path h="3618865" w="3618865">
                  <a:moveTo>
                    <a:pt x="2895092" y="3618865"/>
                  </a:moveTo>
                  <a:lnTo>
                    <a:pt x="723773" y="3618865"/>
                  </a:lnTo>
                  <a:cubicBezTo>
                    <a:pt x="324231" y="3618865"/>
                    <a:pt x="0" y="3294634"/>
                    <a:pt x="0" y="2895092"/>
                  </a:cubicBezTo>
                  <a:lnTo>
                    <a:pt x="0" y="723773"/>
                  </a:lnTo>
                  <a:cubicBezTo>
                    <a:pt x="0" y="324231"/>
                    <a:pt x="324231" y="0"/>
                    <a:pt x="723773" y="0"/>
                  </a:cubicBezTo>
                  <a:lnTo>
                    <a:pt x="2895092" y="0"/>
                  </a:lnTo>
                  <a:cubicBezTo>
                    <a:pt x="3294634" y="0"/>
                    <a:pt x="3618865" y="324231"/>
                    <a:pt x="3618865" y="723773"/>
                  </a:cubicBezTo>
                  <a:lnTo>
                    <a:pt x="3618865" y="2895092"/>
                  </a:lnTo>
                  <a:cubicBezTo>
                    <a:pt x="3618865" y="3294634"/>
                    <a:pt x="3294634" y="3618865"/>
                    <a:pt x="2895092" y="3618865"/>
                  </a:cubicBezTo>
                  <a:close/>
                </a:path>
              </a:pathLst>
            </a:custGeom>
            <a:blipFill>
              <a:blip r:embed="rId6"/>
              <a:stretch>
                <a:fillRect l="0" t="-3367" r="0" b="-3367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7692718" y="5149587"/>
            <a:ext cx="2875206" cy="3168715"/>
          </a:xfrm>
          <a:custGeom>
            <a:avLst/>
            <a:gdLst/>
            <a:ahLst/>
            <a:cxnLst/>
            <a:rect r="r" b="b" t="t" l="l"/>
            <a:pathLst>
              <a:path h="3168715" w="2875206">
                <a:moveTo>
                  <a:pt x="0" y="0"/>
                </a:moveTo>
                <a:lnTo>
                  <a:pt x="2875206" y="0"/>
                </a:lnTo>
                <a:lnTo>
                  <a:pt x="2875206" y="3168715"/>
                </a:lnTo>
                <a:lnTo>
                  <a:pt x="0" y="31687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-25" r="0" b="-25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7786206" y="4062813"/>
            <a:ext cx="2714149" cy="2714149"/>
            <a:chOff x="0" y="0"/>
            <a:chExt cx="3618865" cy="361886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618865" cy="3618865"/>
            </a:xfrm>
            <a:custGeom>
              <a:avLst/>
              <a:gdLst/>
              <a:ahLst/>
              <a:cxnLst/>
              <a:rect r="r" b="b" t="t" l="l"/>
              <a:pathLst>
                <a:path h="3618865" w="3618865">
                  <a:moveTo>
                    <a:pt x="2895092" y="3618865"/>
                  </a:moveTo>
                  <a:lnTo>
                    <a:pt x="723773" y="3618865"/>
                  </a:lnTo>
                  <a:cubicBezTo>
                    <a:pt x="324231" y="3618865"/>
                    <a:pt x="0" y="3294634"/>
                    <a:pt x="0" y="2895092"/>
                  </a:cubicBezTo>
                  <a:lnTo>
                    <a:pt x="0" y="723773"/>
                  </a:lnTo>
                  <a:cubicBezTo>
                    <a:pt x="0" y="324231"/>
                    <a:pt x="324231" y="0"/>
                    <a:pt x="723773" y="0"/>
                  </a:cubicBezTo>
                  <a:lnTo>
                    <a:pt x="2895092" y="0"/>
                  </a:lnTo>
                  <a:cubicBezTo>
                    <a:pt x="3294634" y="0"/>
                    <a:pt x="3618865" y="324231"/>
                    <a:pt x="3618865" y="723773"/>
                  </a:cubicBezTo>
                  <a:lnTo>
                    <a:pt x="3618865" y="2895092"/>
                  </a:lnTo>
                  <a:cubicBezTo>
                    <a:pt x="3618865" y="3294634"/>
                    <a:pt x="3294634" y="3618865"/>
                    <a:pt x="2895092" y="3618865"/>
                  </a:cubicBezTo>
                  <a:close/>
                </a:path>
              </a:pathLst>
            </a:custGeom>
            <a:blipFill>
              <a:blip r:embed="rId7"/>
              <a:stretch>
                <a:fillRect l="-3988" t="0" r="-3988" b="0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2620994" y="4062813"/>
            <a:ext cx="2714149" cy="2714149"/>
            <a:chOff x="0" y="0"/>
            <a:chExt cx="3618865" cy="361886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3618865" cy="3618865"/>
            </a:xfrm>
            <a:custGeom>
              <a:avLst/>
              <a:gdLst/>
              <a:ahLst/>
              <a:cxnLst/>
              <a:rect r="r" b="b" t="t" l="l"/>
              <a:pathLst>
                <a:path h="3618865" w="3618865">
                  <a:moveTo>
                    <a:pt x="2895092" y="3618865"/>
                  </a:moveTo>
                  <a:lnTo>
                    <a:pt x="723773" y="3618865"/>
                  </a:lnTo>
                  <a:cubicBezTo>
                    <a:pt x="324231" y="3618865"/>
                    <a:pt x="0" y="3294634"/>
                    <a:pt x="0" y="2895092"/>
                  </a:cubicBezTo>
                  <a:lnTo>
                    <a:pt x="0" y="723773"/>
                  </a:lnTo>
                  <a:cubicBezTo>
                    <a:pt x="0" y="324231"/>
                    <a:pt x="324231" y="0"/>
                    <a:pt x="723773" y="0"/>
                  </a:cubicBezTo>
                  <a:lnTo>
                    <a:pt x="2895092" y="0"/>
                  </a:lnTo>
                  <a:cubicBezTo>
                    <a:pt x="3294634" y="0"/>
                    <a:pt x="3618865" y="324231"/>
                    <a:pt x="3618865" y="723773"/>
                  </a:cubicBezTo>
                  <a:lnTo>
                    <a:pt x="3618865" y="2895092"/>
                  </a:lnTo>
                  <a:cubicBezTo>
                    <a:pt x="3618865" y="3294634"/>
                    <a:pt x="3294634" y="3618865"/>
                    <a:pt x="2895092" y="3618865"/>
                  </a:cubicBezTo>
                  <a:close/>
                </a:path>
              </a:pathLst>
            </a:custGeom>
            <a:blipFill>
              <a:blip r:embed="rId8"/>
              <a:stretch>
                <a:fillRect l="0" t="-1470" r="0" b="-1470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5479503" y="7662446"/>
            <a:ext cx="2232546" cy="2232546"/>
          </a:xfrm>
          <a:custGeom>
            <a:avLst/>
            <a:gdLst/>
            <a:ahLst/>
            <a:cxnLst/>
            <a:rect r="r" b="b" t="t" l="l"/>
            <a:pathLst>
              <a:path h="2232546" w="2232546">
                <a:moveTo>
                  <a:pt x="0" y="0"/>
                </a:moveTo>
                <a:lnTo>
                  <a:pt x="2232546" y="0"/>
                </a:lnTo>
                <a:lnTo>
                  <a:pt x="2232546" y="2232546"/>
                </a:lnTo>
                <a:lnTo>
                  <a:pt x="0" y="223254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4157360" y="2131124"/>
            <a:ext cx="994760" cy="994760"/>
          </a:xfrm>
          <a:custGeom>
            <a:avLst/>
            <a:gdLst/>
            <a:ahLst/>
            <a:cxnLst/>
            <a:rect r="r" b="b" t="t" l="l"/>
            <a:pathLst>
              <a:path h="994760" w="994760">
                <a:moveTo>
                  <a:pt x="0" y="0"/>
                </a:moveTo>
                <a:lnTo>
                  <a:pt x="994760" y="0"/>
                </a:lnTo>
                <a:lnTo>
                  <a:pt x="994760" y="994760"/>
                </a:lnTo>
                <a:lnTo>
                  <a:pt x="0" y="99476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3396596" y="2855705"/>
            <a:ext cx="540358" cy="540358"/>
          </a:xfrm>
          <a:custGeom>
            <a:avLst/>
            <a:gdLst/>
            <a:ahLst/>
            <a:cxnLst/>
            <a:rect r="r" b="b" t="t" l="l"/>
            <a:pathLst>
              <a:path h="540358" w="540358">
                <a:moveTo>
                  <a:pt x="0" y="0"/>
                </a:moveTo>
                <a:lnTo>
                  <a:pt x="540358" y="0"/>
                </a:lnTo>
                <a:lnTo>
                  <a:pt x="540358" y="540358"/>
                </a:lnTo>
                <a:lnTo>
                  <a:pt x="0" y="54035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-428625" y="-838217"/>
            <a:ext cx="19145250" cy="3255090"/>
          </a:xfrm>
          <a:custGeom>
            <a:avLst/>
            <a:gdLst/>
            <a:ahLst/>
            <a:cxnLst/>
            <a:rect r="r" b="b" t="t" l="l"/>
            <a:pathLst>
              <a:path h="3255090" w="19145250">
                <a:moveTo>
                  <a:pt x="0" y="0"/>
                </a:moveTo>
                <a:lnTo>
                  <a:pt x="19145250" y="0"/>
                </a:lnTo>
                <a:lnTo>
                  <a:pt x="19145250" y="3255090"/>
                </a:lnTo>
                <a:lnTo>
                  <a:pt x="0" y="325509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-37" r="0" b="-37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5255162" y="8572214"/>
            <a:ext cx="1271165" cy="6421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400"/>
              </a:lnSpc>
            </a:pPr>
            <a:r>
              <a:rPr lang="en-US" sz="2000">
                <a:solidFill>
                  <a:srgbClr val="EEF0EC"/>
                </a:solidFill>
                <a:latin typeface="Poppins"/>
                <a:ea typeface="Poppins"/>
                <a:cs typeface="Poppins"/>
                <a:sym typeface="Poppins"/>
              </a:rPr>
              <a:t>Page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6781949" y="8572215"/>
            <a:ext cx="346022" cy="6421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00"/>
              </a:lnSpc>
            </a:pPr>
            <a:r>
              <a:rPr lang="en-US" sz="2000">
                <a:solidFill>
                  <a:srgbClr val="EEF0EC"/>
                </a:solidFill>
                <a:latin typeface="Poppins"/>
                <a:ea typeface="Poppins"/>
                <a:cs typeface="Poppins"/>
                <a:sym typeface="Poppins"/>
              </a:rPr>
              <a:t>2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4797845" y="2403835"/>
            <a:ext cx="8692310" cy="11655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560"/>
              </a:lnSpc>
            </a:pPr>
            <a:r>
              <a:rPr lang="en-US" sz="8000" b="true">
                <a:solidFill>
                  <a:srgbClr val="EEF0EC"/>
                </a:solidFill>
                <a:latin typeface="Poppins Bold"/>
                <a:ea typeface="Poppins Bold"/>
                <a:cs typeface="Poppins Bold"/>
                <a:sym typeface="Poppins Bold"/>
              </a:rPr>
              <a:t>Our Team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7969224" y="6934545"/>
            <a:ext cx="2322195" cy="4587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1999">
                <a:solidFill>
                  <a:srgbClr val="EEF0EC"/>
                </a:solidFill>
                <a:latin typeface="Poppins"/>
                <a:ea typeface="Poppins"/>
                <a:cs typeface="Poppins"/>
                <a:sym typeface="Poppins"/>
              </a:rPr>
              <a:t>SIBGATUL HASSEN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7969224" y="7377446"/>
            <a:ext cx="2322195" cy="4587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1999" i="true">
                <a:solidFill>
                  <a:srgbClr val="EEF0EC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0112230799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2829925" y="6953595"/>
            <a:ext cx="2322195" cy="692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8"/>
              </a:lnSpc>
            </a:pPr>
            <a:r>
              <a:rPr lang="en-US" sz="1998">
                <a:solidFill>
                  <a:srgbClr val="EEF0EC"/>
                </a:solidFill>
                <a:latin typeface="Arimo"/>
                <a:ea typeface="Arimo"/>
                <a:cs typeface="Arimo"/>
                <a:sym typeface="Arimo"/>
              </a:rPr>
              <a:t>Iqramul Haider</a:t>
            </a:r>
          </a:p>
          <a:p>
            <a:pPr algn="ctr">
              <a:lnSpc>
                <a:spcPts val="2799"/>
              </a:lnSpc>
            </a:pPr>
          </a:p>
        </p:txBody>
      </p:sp>
      <p:sp>
        <p:nvSpPr>
          <p:cNvPr name="TextBox 22" id="22"/>
          <p:cNvSpPr txBox="true"/>
          <p:nvPr/>
        </p:nvSpPr>
        <p:spPr>
          <a:xfrm rot="0">
            <a:off x="12829925" y="7377446"/>
            <a:ext cx="2322195" cy="358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1999" i="true">
                <a:solidFill>
                  <a:srgbClr val="EEF0EC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011183078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3135880" y="6934545"/>
            <a:ext cx="2322195" cy="4587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1999">
                <a:solidFill>
                  <a:srgbClr val="EEF0EC"/>
                </a:solidFill>
                <a:latin typeface="Poppins"/>
                <a:ea typeface="Poppins"/>
                <a:cs typeface="Poppins"/>
                <a:sym typeface="Poppins"/>
              </a:rPr>
              <a:t>AZMAIN ELAHI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3135880" y="7377446"/>
            <a:ext cx="2322195" cy="4587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1999" i="true">
                <a:solidFill>
                  <a:srgbClr val="EEF0EC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011222289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001B56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515473" y="8356818"/>
            <a:ext cx="878976" cy="1143158"/>
          </a:xfrm>
          <a:custGeom>
            <a:avLst/>
            <a:gdLst/>
            <a:ahLst/>
            <a:cxnLst/>
            <a:rect r="r" b="b" t="t" l="l"/>
            <a:pathLst>
              <a:path h="1143158" w="878976">
                <a:moveTo>
                  <a:pt x="0" y="0"/>
                </a:moveTo>
                <a:lnTo>
                  <a:pt x="878976" y="0"/>
                </a:lnTo>
                <a:lnTo>
                  <a:pt x="878976" y="1143158"/>
                </a:lnTo>
                <a:lnTo>
                  <a:pt x="0" y="11431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19" r="0" b="-19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3783164" y="2508669"/>
            <a:ext cx="2787301" cy="5574602"/>
            <a:chOff x="0" y="0"/>
            <a:chExt cx="3716401" cy="743280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716401" cy="7432802"/>
            </a:xfrm>
            <a:custGeom>
              <a:avLst/>
              <a:gdLst/>
              <a:ahLst/>
              <a:cxnLst/>
              <a:rect r="r" b="b" t="t" l="l"/>
              <a:pathLst>
                <a:path h="7432802" w="3716401">
                  <a:moveTo>
                    <a:pt x="3121787" y="7432802"/>
                  </a:moveTo>
                  <a:lnTo>
                    <a:pt x="594614" y="7432802"/>
                  </a:lnTo>
                  <a:cubicBezTo>
                    <a:pt x="266065" y="7432802"/>
                    <a:pt x="0" y="7166737"/>
                    <a:pt x="0" y="6838188"/>
                  </a:cubicBezTo>
                  <a:lnTo>
                    <a:pt x="0" y="594614"/>
                  </a:lnTo>
                  <a:cubicBezTo>
                    <a:pt x="0" y="266065"/>
                    <a:pt x="266065" y="0"/>
                    <a:pt x="594614" y="0"/>
                  </a:cubicBezTo>
                  <a:lnTo>
                    <a:pt x="3121787" y="0"/>
                  </a:lnTo>
                  <a:cubicBezTo>
                    <a:pt x="3450336" y="0"/>
                    <a:pt x="3716401" y="266065"/>
                    <a:pt x="3716401" y="594614"/>
                  </a:cubicBezTo>
                  <a:lnTo>
                    <a:pt x="3716401" y="6838188"/>
                  </a:lnTo>
                  <a:cubicBezTo>
                    <a:pt x="3716401" y="7166737"/>
                    <a:pt x="3450336" y="7432802"/>
                    <a:pt x="3121787" y="7432802"/>
                  </a:cubicBezTo>
                  <a:close/>
                </a:path>
              </a:pathLst>
            </a:custGeom>
            <a:blipFill>
              <a:blip r:embed="rId4"/>
              <a:stretch>
                <a:fillRect l="-99869" t="0" r="-99869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9483366" y="2508669"/>
            <a:ext cx="3713988" cy="3713988"/>
            <a:chOff x="0" y="0"/>
            <a:chExt cx="4951984" cy="495198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951984" cy="4951984"/>
            </a:xfrm>
            <a:custGeom>
              <a:avLst/>
              <a:gdLst/>
              <a:ahLst/>
              <a:cxnLst/>
              <a:rect r="r" b="b" t="t" l="l"/>
              <a:pathLst>
                <a:path h="4951984" w="4951984">
                  <a:moveTo>
                    <a:pt x="4456811" y="4951984"/>
                  </a:moveTo>
                  <a:lnTo>
                    <a:pt x="495173" y="4951984"/>
                  </a:lnTo>
                  <a:cubicBezTo>
                    <a:pt x="221869" y="4951984"/>
                    <a:pt x="0" y="4730115"/>
                    <a:pt x="0" y="4456811"/>
                  </a:cubicBezTo>
                  <a:lnTo>
                    <a:pt x="0" y="495173"/>
                  </a:lnTo>
                  <a:cubicBezTo>
                    <a:pt x="0" y="221869"/>
                    <a:pt x="221869" y="0"/>
                    <a:pt x="495173" y="0"/>
                  </a:cubicBezTo>
                  <a:lnTo>
                    <a:pt x="4456811" y="0"/>
                  </a:lnTo>
                  <a:cubicBezTo>
                    <a:pt x="4730115" y="0"/>
                    <a:pt x="4951984" y="221869"/>
                    <a:pt x="4951984" y="495173"/>
                  </a:cubicBezTo>
                  <a:lnTo>
                    <a:pt x="4951984" y="4456811"/>
                  </a:lnTo>
                  <a:cubicBezTo>
                    <a:pt x="4951984" y="4730115"/>
                    <a:pt x="4730115" y="4951984"/>
                    <a:pt x="4456811" y="4951984"/>
                  </a:cubicBezTo>
                  <a:close/>
                </a:path>
              </a:pathLst>
            </a:custGeom>
            <a:blipFill>
              <a:blip r:embed="rId5"/>
              <a:stretch>
                <a:fillRect l="-24844" t="0" r="-24844" b="0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15255162" y="8572214"/>
            <a:ext cx="1271165" cy="6421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400"/>
              </a:lnSpc>
            </a:pPr>
            <a:r>
              <a:rPr lang="en-US" sz="2000">
                <a:solidFill>
                  <a:srgbClr val="EEF0EC"/>
                </a:solidFill>
                <a:latin typeface="Poppins"/>
                <a:ea typeface="Poppins"/>
                <a:cs typeface="Poppins"/>
                <a:sym typeface="Poppins"/>
              </a:rPr>
              <a:t>Page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6781949" y="8572215"/>
            <a:ext cx="346022" cy="6421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00"/>
              </a:lnSpc>
            </a:pPr>
            <a:r>
              <a:rPr lang="en-US" sz="2000">
                <a:solidFill>
                  <a:srgbClr val="EEF0EC"/>
                </a:solidFill>
                <a:latin typeface="Poppins"/>
                <a:ea typeface="Poppins"/>
                <a:cs typeface="Poppins"/>
                <a:sym typeface="Poppins"/>
              </a:rPr>
              <a:t>3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92203" y="2932058"/>
            <a:ext cx="7102087" cy="11423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80"/>
              </a:lnSpc>
            </a:pPr>
            <a:r>
              <a:rPr lang="en-US" sz="4000" b="true">
                <a:solidFill>
                  <a:srgbClr val="EEF0EC"/>
                </a:solidFill>
                <a:latin typeface="Poppins Bold"/>
                <a:ea typeface="Poppins Bold"/>
                <a:cs typeface="Poppins Bold"/>
                <a:sym typeface="Poppins Bold"/>
              </a:rPr>
              <a:t>🧩 Slide 2: P</a:t>
            </a:r>
            <a:r>
              <a:rPr lang="en-US" sz="4000" b="true">
                <a:solidFill>
                  <a:srgbClr val="EEF0EC"/>
                </a:solidFill>
                <a:latin typeface="Poppins Bold"/>
                <a:ea typeface="Poppins Bold"/>
                <a:cs typeface="Poppins Bold"/>
                <a:sym typeface="Poppins Bold"/>
              </a:rPr>
              <a:t>roblem Statement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41019" y="3353177"/>
            <a:ext cx="7851797" cy="6146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100"/>
              </a:lnSpc>
            </a:pPr>
          </a:p>
          <a:p>
            <a:pPr algn="just" marL="647700" indent="-323850" lvl="1">
              <a:lnSpc>
                <a:spcPts val="5100"/>
              </a:lnSpc>
              <a:buFont typeface="Arial"/>
              <a:buChar char="•"/>
            </a:pPr>
            <a:r>
              <a:rPr lang="en-US" b="true" sz="3000">
                <a:solidFill>
                  <a:srgbClr val="EEF0EC"/>
                </a:solidFill>
                <a:latin typeface="Arimo Bold"/>
                <a:ea typeface="Arimo Bold"/>
                <a:cs typeface="Arimo Bold"/>
                <a:sym typeface="Arimo Bold"/>
              </a:rPr>
              <a:t>Many people struggle with choosing the right exercises and equipment.</a:t>
            </a:r>
          </a:p>
          <a:p>
            <a:pPr algn="just" marL="647700" indent="-323850" lvl="1">
              <a:lnSpc>
                <a:spcPts val="5100"/>
              </a:lnSpc>
              <a:buFont typeface="Arial"/>
              <a:buChar char="•"/>
            </a:pPr>
            <a:r>
              <a:rPr lang="en-US" b="true" sz="3000">
                <a:solidFill>
                  <a:srgbClr val="EEF0EC"/>
                </a:solidFill>
                <a:latin typeface="Arimo Bold"/>
                <a:ea typeface="Arimo Bold"/>
                <a:cs typeface="Arimo Bold"/>
                <a:sym typeface="Arimo Bold"/>
              </a:rPr>
              <a:t>Fitness plans often ignore user-specific health conditions (like diabetes or hypertension).</a:t>
            </a:r>
          </a:p>
          <a:p>
            <a:pPr algn="just" marL="647700" indent="-323850" lvl="1">
              <a:lnSpc>
                <a:spcPts val="5100"/>
              </a:lnSpc>
              <a:buFont typeface="Arial"/>
              <a:buChar char="•"/>
            </a:pPr>
            <a:r>
              <a:rPr lang="en-US" b="true" sz="3000">
                <a:solidFill>
                  <a:srgbClr val="EEF0EC"/>
                </a:solidFill>
                <a:latin typeface="Arimo Bold"/>
                <a:ea typeface="Arimo Bold"/>
                <a:cs typeface="Arimo Bold"/>
                <a:sym typeface="Arimo Bold"/>
              </a:rPr>
              <a:t>A personalized recommendation system can improve effectiveness and safety.</a:t>
            </a:r>
          </a:p>
          <a:p>
            <a:pPr algn="just" marL="382281" indent="-95570" lvl="3">
              <a:lnSpc>
                <a:spcPts val="2380"/>
              </a:lnSpc>
            </a:pP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-428625" y="-857248"/>
            <a:ext cx="19145250" cy="3255090"/>
          </a:xfrm>
          <a:custGeom>
            <a:avLst/>
            <a:gdLst/>
            <a:ahLst/>
            <a:cxnLst/>
            <a:rect r="r" b="b" t="t" l="l"/>
            <a:pathLst>
              <a:path h="3255090" w="19145250">
                <a:moveTo>
                  <a:pt x="0" y="0"/>
                </a:moveTo>
                <a:lnTo>
                  <a:pt x="19145250" y="0"/>
                </a:lnTo>
                <a:lnTo>
                  <a:pt x="19145250" y="3255090"/>
                </a:lnTo>
                <a:lnTo>
                  <a:pt x="0" y="325509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-37" r="0" b="-37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001B56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515473" y="8356818"/>
            <a:ext cx="878976" cy="1143158"/>
          </a:xfrm>
          <a:custGeom>
            <a:avLst/>
            <a:gdLst/>
            <a:ahLst/>
            <a:cxnLst/>
            <a:rect r="r" b="b" t="t" l="l"/>
            <a:pathLst>
              <a:path h="1143158" w="878976">
                <a:moveTo>
                  <a:pt x="0" y="0"/>
                </a:moveTo>
                <a:lnTo>
                  <a:pt x="878976" y="0"/>
                </a:lnTo>
                <a:lnTo>
                  <a:pt x="878976" y="1143158"/>
                </a:lnTo>
                <a:lnTo>
                  <a:pt x="0" y="11431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19" r="0" b="-19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008653" y="2640491"/>
            <a:ext cx="2345055" cy="4690110"/>
            <a:chOff x="0" y="0"/>
            <a:chExt cx="3126740" cy="6253480"/>
          </a:xfrm>
        </p:grpSpPr>
        <p:sp>
          <p:nvSpPr>
            <p:cNvPr name="Freeform 4" id="4"/>
            <p:cNvSpPr/>
            <p:nvPr/>
          </p:nvSpPr>
          <p:spPr>
            <a:xfrm flipH="true" flipV="false" rot="0">
              <a:off x="0" y="0"/>
              <a:ext cx="3126740" cy="6253480"/>
            </a:xfrm>
            <a:custGeom>
              <a:avLst/>
              <a:gdLst/>
              <a:ahLst/>
              <a:cxnLst/>
              <a:rect r="r" b="b" t="t" l="l"/>
              <a:pathLst>
                <a:path h="6253480" w="3126740">
                  <a:moveTo>
                    <a:pt x="500253" y="6253480"/>
                  </a:moveTo>
                  <a:lnTo>
                    <a:pt x="2626487" y="6253480"/>
                  </a:lnTo>
                  <a:cubicBezTo>
                    <a:pt x="2902839" y="6253480"/>
                    <a:pt x="3126740" y="6029579"/>
                    <a:pt x="3126740" y="5753227"/>
                  </a:cubicBezTo>
                  <a:lnTo>
                    <a:pt x="3126740" y="500253"/>
                  </a:lnTo>
                  <a:cubicBezTo>
                    <a:pt x="3126740" y="223901"/>
                    <a:pt x="2902839" y="0"/>
                    <a:pt x="2626487" y="0"/>
                  </a:cubicBezTo>
                  <a:lnTo>
                    <a:pt x="500253" y="0"/>
                  </a:lnTo>
                  <a:cubicBezTo>
                    <a:pt x="223901" y="0"/>
                    <a:pt x="0" y="223901"/>
                    <a:pt x="0" y="500253"/>
                  </a:cubicBezTo>
                  <a:lnTo>
                    <a:pt x="0" y="5753227"/>
                  </a:lnTo>
                  <a:cubicBezTo>
                    <a:pt x="0" y="6029579"/>
                    <a:pt x="223901" y="6253480"/>
                    <a:pt x="500253" y="6253480"/>
                  </a:cubicBezTo>
                  <a:close/>
                </a:path>
              </a:pathLst>
            </a:custGeom>
            <a:blipFill>
              <a:blip r:embed="rId4"/>
              <a:stretch>
                <a:fillRect l="-16390" t="0" r="-16390" b="0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15255162" y="8572214"/>
            <a:ext cx="1271165" cy="6421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400"/>
              </a:lnSpc>
            </a:pPr>
            <a:r>
              <a:rPr lang="en-US" sz="2000">
                <a:solidFill>
                  <a:srgbClr val="EEF0EC"/>
                </a:solidFill>
                <a:latin typeface="Poppins"/>
                <a:ea typeface="Poppins"/>
                <a:cs typeface="Poppins"/>
                <a:sym typeface="Poppins"/>
              </a:rPr>
              <a:t>Page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6781949" y="8572215"/>
            <a:ext cx="346022" cy="6421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00"/>
              </a:lnSpc>
            </a:pPr>
            <a:r>
              <a:rPr lang="en-US" sz="2000">
                <a:solidFill>
                  <a:srgbClr val="EEF0EC"/>
                </a:solidFill>
                <a:latin typeface="Poppins"/>
                <a:ea typeface="Poppins"/>
                <a:cs typeface="Poppins"/>
                <a:sym typeface="Poppins"/>
              </a:rPr>
              <a:t>4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501954" y="2271645"/>
            <a:ext cx="8300207" cy="7075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39"/>
              </a:lnSpc>
            </a:pPr>
            <a:r>
              <a:rPr lang="en-US" sz="4709" b="true">
                <a:solidFill>
                  <a:srgbClr val="EEF0EC"/>
                </a:solidFill>
                <a:latin typeface="Poppins Bold"/>
                <a:ea typeface="Poppins Bold"/>
                <a:cs typeface="Poppins Bold"/>
                <a:sym typeface="Poppins Bold"/>
              </a:rPr>
              <a:t>💡 </a:t>
            </a:r>
            <a:r>
              <a:rPr lang="en-US" sz="4709" b="true">
                <a:solidFill>
                  <a:srgbClr val="EEF0EC"/>
                </a:solidFill>
                <a:latin typeface="Poppins Bold"/>
                <a:ea typeface="Poppins Bold"/>
                <a:cs typeface="Poppins Bold"/>
                <a:sym typeface="Poppins Bold"/>
              </a:rPr>
              <a:t>Solution Overview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501954" y="3096926"/>
            <a:ext cx="7753208" cy="6544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721"/>
              </a:lnSpc>
            </a:pPr>
            <a:r>
              <a:rPr lang="en-US" sz="2777" b="true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Ou</a:t>
            </a:r>
            <a:r>
              <a:rPr lang="en-US" sz="2777" b="true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r Solution:</a:t>
            </a:r>
          </a:p>
          <a:p>
            <a:pPr algn="just" marL="758298" indent="-189574" lvl="3">
              <a:lnSpc>
                <a:spcPts val="4721"/>
              </a:lnSpc>
              <a:buFont typeface="Arial"/>
              <a:buChar char="￭"/>
            </a:pPr>
            <a:r>
              <a:rPr lang="en-US" sz="2777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✅ A machine learning-based system that recommends:</a:t>
            </a:r>
          </a:p>
          <a:p>
            <a:pPr algn="just" marL="758298" indent="-189574" lvl="3">
              <a:lnSpc>
                <a:spcPts val="4721"/>
              </a:lnSpc>
              <a:buFont typeface="Arial"/>
              <a:buChar char="￭"/>
            </a:pPr>
            <a:r>
              <a:rPr lang="en-US" sz="2777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Best-suited </a:t>
            </a:r>
            <a:r>
              <a:rPr lang="en-US" b="true" sz="2777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exercises</a:t>
            </a:r>
          </a:p>
          <a:p>
            <a:pPr algn="just" marL="758328" indent="-189582" lvl="3">
              <a:lnSpc>
                <a:spcPts val="4721"/>
              </a:lnSpc>
              <a:buFont typeface="Arial"/>
              <a:buChar char="￭"/>
            </a:pPr>
            <a:r>
              <a:rPr lang="en-US" sz="2777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Required </a:t>
            </a:r>
            <a:r>
              <a:rPr lang="en-US" b="true" sz="2777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equipment</a:t>
            </a:r>
          </a:p>
          <a:p>
            <a:pPr algn="just" marL="758298" indent="-189574" lvl="3">
              <a:lnSpc>
                <a:spcPts val="4721"/>
              </a:lnSpc>
              <a:buFont typeface="Arial"/>
              <a:buChar char="￭"/>
            </a:pPr>
            <a:r>
              <a:rPr lang="en-US" sz="2777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Based on:</a:t>
            </a:r>
          </a:p>
          <a:p>
            <a:pPr algn="just" marL="758328" indent="-189582" lvl="3">
              <a:lnSpc>
                <a:spcPts val="4721"/>
              </a:lnSpc>
              <a:buFont typeface="Arial"/>
              <a:buChar char="￭"/>
            </a:pPr>
            <a:r>
              <a:rPr lang="en-US" sz="2777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User's health metrics</a:t>
            </a:r>
          </a:p>
          <a:p>
            <a:pPr algn="just" marL="758298" indent="-189574" lvl="3">
              <a:lnSpc>
                <a:spcPts val="4721"/>
              </a:lnSpc>
              <a:buFont typeface="Arial"/>
              <a:buChar char="￭"/>
            </a:pPr>
            <a:r>
              <a:rPr lang="en-US" sz="2777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Fitness goals &amp; preferences</a:t>
            </a:r>
          </a:p>
          <a:p>
            <a:pPr algn="just" marL="758328" indent="-189582" lvl="3">
              <a:lnSpc>
                <a:spcPts val="4721"/>
              </a:lnSpc>
              <a:buFont typeface="Arial"/>
              <a:buChar char="￭"/>
            </a:pPr>
            <a:r>
              <a:rPr lang="en-US" sz="2777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Delivered through an interactive Streamlit GUI.</a:t>
            </a:r>
          </a:p>
          <a:p>
            <a:pPr algn="just" marL="758328" indent="-189582" lvl="3">
              <a:lnSpc>
                <a:spcPts val="4721"/>
              </a:lnSpc>
            </a:pPr>
          </a:p>
        </p:txBody>
      </p:sp>
      <p:grpSp>
        <p:nvGrpSpPr>
          <p:cNvPr name="Group 9" id="9"/>
          <p:cNvGrpSpPr/>
          <p:nvPr/>
        </p:nvGrpSpPr>
        <p:grpSpPr>
          <a:xfrm rot="0">
            <a:off x="4756849" y="3714952"/>
            <a:ext cx="2345055" cy="4690110"/>
            <a:chOff x="0" y="0"/>
            <a:chExt cx="3126740" cy="625348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126740" cy="6253480"/>
            </a:xfrm>
            <a:custGeom>
              <a:avLst/>
              <a:gdLst/>
              <a:ahLst/>
              <a:cxnLst/>
              <a:rect r="r" b="b" t="t" l="l"/>
              <a:pathLst>
                <a:path h="6253480" w="3126740">
                  <a:moveTo>
                    <a:pt x="2626487" y="6253480"/>
                  </a:moveTo>
                  <a:lnTo>
                    <a:pt x="500253" y="6253480"/>
                  </a:lnTo>
                  <a:cubicBezTo>
                    <a:pt x="223901" y="6253480"/>
                    <a:pt x="0" y="6029579"/>
                    <a:pt x="0" y="5753227"/>
                  </a:cubicBezTo>
                  <a:lnTo>
                    <a:pt x="0" y="500253"/>
                  </a:lnTo>
                  <a:cubicBezTo>
                    <a:pt x="0" y="223901"/>
                    <a:pt x="223901" y="0"/>
                    <a:pt x="500253" y="0"/>
                  </a:cubicBezTo>
                  <a:lnTo>
                    <a:pt x="2626487" y="0"/>
                  </a:lnTo>
                  <a:cubicBezTo>
                    <a:pt x="2902839" y="0"/>
                    <a:pt x="3126740" y="223901"/>
                    <a:pt x="3126740" y="500253"/>
                  </a:cubicBezTo>
                  <a:lnTo>
                    <a:pt x="3126740" y="5753227"/>
                  </a:lnTo>
                  <a:cubicBezTo>
                    <a:pt x="3126740" y="6029579"/>
                    <a:pt x="2902839" y="6253480"/>
                    <a:pt x="2626487" y="6253480"/>
                  </a:cubicBezTo>
                  <a:close/>
                </a:path>
              </a:pathLst>
            </a:custGeom>
            <a:blipFill>
              <a:blip r:embed="rId5"/>
              <a:stretch>
                <a:fillRect l="-16445" t="0" r="-16445" b="0"/>
              </a:stretch>
            </a:blipFill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13022616" y="8098085"/>
            <a:ext cx="2232546" cy="2232546"/>
          </a:xfrm>
          <a:custGeom>
            <a:avLst/>
            <a:gdLst/>
            <a:ahLst/>
            <a:cxnLst/>
            <a:rect r="r" b="b" t="t" l="l"/>
            <a:pathLst>
              <a:path h="2232546" w="2232546">
                <a:moveTo>
                  <a:pt x="0" y="0"/>
                </a:moveTo>
                <a:lnTo>
                  <a:pt x="2232546" y="0"/>
                </a:lnTo>
                <a:lnTo>
                  <a:pt x="2232546" y="2232546"/>
                </a:lnTo>
                <a:lnTo>
                  <a:pt x="0" y="22325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4895984" y="2708968"/>
            <a:ext cx="994760" cy="994760"/>
          </a:xfrm>
          <a:custGeom>
            <a:avLst/>
            <a:gdLst/>
            <a:ahLst/>
            <a:cxnLst/>
            <a:rect r="r" b="b" t="t" l="l"/>
            <a:pathLst>
              <a:path h="994760" w="994760">
                <a:moveTo>
                  <a:pt x="0" y="0"/>
                </a:moveTo>
                <a:lnTo>
                  <a:pt x="994760" y="0"/>
                </a:lnTo>
                <a:lnTo>
                  <a:pt x="994760" y="994760"/>
                </a:lnTo>
                <a:lnTo>
                  <a:pt x="0" y="99476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6055419" y="2708968"/>
            <a:ext cx="540358" cy="540358"/>
          </a:xfrm>
          <a:custGeom>
            <a:avLst/>
            <a:gdLst/>
            <a:ahLst/>
            <a:cxnLst/>
            <a:rect r="r" b="b" t="t" l="l"/>
            <a:pathLst>
              <a:path h="540358" w="540358">
                <a:moveTo>
                  <a:pt x="0" y="0"/>
                </a:moveTo>
                <a:lnTo>
                  <a:pt x="540358" y="0"/>
                </a:lnTo>
                <a:lnTo>
                  <a:pt x="540358" y="540358"/>
                </a:lnTo>
                <a:lnTo>
                  <a:pt x="0" y="54035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-428625" y="-857248"/>
            <a:ext cx="19145250" cy="3255090"/>
          </a:xfrm>
          <a:custGeom>
            <a:avLst/>
            <a:gdLst/>
            <a:ahLst/>
            <a:cxnLst/>
            <a:rect r="r" b="b" t="t" l="l"/>
            <a:pathLst>
              <a:path h="3255090" w="19145250">
                <a:moveTo>
                  <a:pt x="0" y="0"/>
                </a:moveTo>
                <a:lnTo>
                  <a:pt x="19145250" y="0"/>
                </a:lnTo>
                <a:lnTo>
                  <a:pt x="19145250" y="3255090"/>
                </a:lnTo>
                <a:lnTo>
                  <a:pt x="0" y="325509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-37" r="0" b="-37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001B56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515473" y="8356818"/>
            <a:ext cx="878976" cy="1143158"/>
          </a:xfrm>
          <a:custGeom>
            <a:avLst/>
            <a:gdLst/>
            <a:ahLst/>
            <a:cxnLst/>
            <a:rect r="r" b="b" t="t" l="l"/>
            <a:pathLst>
              <a:path h="1143158" w="878976">
                <a:moveTo>
                  <a:pt x="0" y="0"/>
                </a:moveTo>
                <a:lnTo>
                  <a:pt x="878976" y="0"/>
                </a:lnTo>
                <a:lnTo>
                  <a:pt x="878976" y="1143158"/>
                </a:lnTo>
                <a:lnTo>
                  <a:pt x="0" y="11431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19" r="0" b="-19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3506735" y="2520315"/>
            <a:ext cx="2468308" cy="5478304"/>
            <a:chOff x="0" y="0"/>
            <a:chExt cx="3291078" cy="730440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291078" cy="7304405"/>
            </a:xfrm>
            <a:custGeom>
              <a:avLst/>
              <a:gdLst/>
              <a:ahLst/>
              <a:cxnLst/>
              <a:rect r="r" b="b" t="t" l="l"/>
              <a:pathLst>
                <a:path h="7304405" w="3291078">
                  <a:moveTo>
                    <a:pt x="2103882" y="7304405"/>
                  </a:moveTo>
                  <a:lnTo>
                    <a:pt x="0" y="7304405"/>
                  </a:lnTo>
                  <a:lnTo>
                    <a:pt x="0" y="1187196"/>
                  </a:lnTo>
                  <a:cubicBezTo>
                    <a:pt x="0" y="530733"/>
                    <a:pt x="530733" y="0"/>
                    <a:pt x="1187196" y="0"/>
                  </a:cubicBezTo>
                  <a:lnTo>
                    <a:pt x="3291078" y="0"/>
                  </a:lnTo>
                  <a:lnTo>
                    <a:pt x="3291078" y="6117209"/>
                  </a:lnTo>
                  <a:cubicBezTo>
                    <a:pt x="3291078" y="6773672"/>
                    <a:pt x="2760345" y="7304405"/>
                    <a:pt x="2103882" y="7304405"/>
                  </a:cubicBezTo>
                  <a:close/>
                </a:path>
              </a:pathLst>
            </a:custGeom>
            <a:blipFill>
              <a:blip r:embed="rId4"/>
              <a:stretch>
                <a:fillRect l="-24026" t="0" r="-24026" b="0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15255162" y="8572214"/>
            <a:ext cx="1271165" cy="6421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400"/>
              </a:lnSpc>
            </a:pPr>
            <a:r>
              <a:rPr lang="en-US" sz="2000">
                <a:solidFill>
                  <a:srgbClr val="EEF0EC"/>
                </a:solidFill>
                <a:latin typeface="Poppins"/>
                <a:ea typeface="Poppins"/>
                <a:cs typeface="Poppins"/>
                <a:sym typeface="Poppins"/>
              </a:rPr>
              <a:t>Page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6781949" y="8572215"/>
            <a:ext cx="346022" cy="6421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00"/>
              </a:lnSpc>
            </a:pPr>
            <a:r>
              <a:rPr lang="en-US" sz="2000">
                <a:solidFill>
                  <a:srgbClr val="EEF0EC"/>
                </a:solidFill>
                <a:latin typeface="Poppins"/>
                <a:ea typeface="Poppins"/>
                <a:cs typeface="Poppins"/>
                <a:sym typeface="Poppins"/>
              </a:rPr>
              <a:t>5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0625351" y="3106117"/>
            <a:ext cx="2468308" cy="5478304"/>
            <a:chOff x="0" y="0"/>
            <a:chExt cx="3291078" cy="730440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291078" cy="7304405"/>
            </a:xfrm>
            <a:custGeom>
              <a:avLst/>
              <a:gdLst/>
              <a:ahLst/>
              <a:cxnLst/>
              <a:rect r="r" b="b" t="t" l="l"/>
              <a:pathLst>
                <a:path h="7304405" w="3291078">
                  <a:moveTo>
                    <a:pt x="2103882" y="7304405"/>
                  </a:moveTo>
                  <a:lnTo>
                    <a:pt x="0" y="7304405"/>
                  </a:lnTo>
                  <a:lnTo>
                    <a:pt x="0" y="1187196"/>
                  </a:lnTo>
                  <a:cubicBezTo>
                    <a:pt x="0" y="530733"/>
                    <a:pt x="530733" y="0"/>
                    <a:pt x="1187196" y="0"/>
                  </a:cubicBezTo>
                  <a:lnTo>
                    <a:pt x="3291078" y="0"/>
                  </a:lnTo>
                  <a:lnTo>
                    <a:pt x="3291078" y="6117209"/>
                  </a:lnTo>
                  <a:cubicBezTo>
                    <a:pt x="3291078" y="6773672"/>
                    <a:pt x="2760345" y="7304405"/>
                    <a:pt x="2103882" y="7304405"/>
                  </a:cubicBezTo>
                  <a:close/>
                </a:path>
              </a:pathLst>
            </a:custGeom>
            <a:blipFill>
              <a:blip r:embed="rId5"/>
              <a:stretch>
                <a:fillRect l="-23736" t="0" r="-23736" b="0"/>
              </a:stretch>
            </a:blipFill>
          </p:spPr>
        </p:sp>
      </p:grpSp>
      <p:sp>
        <p:nvSpPr>
          <p:cNvPr name="TextBox 9" id="9"/>
          <p:cNvSpPr txBox="true"/>
          <p:nvPr/>
        </p:nvSpPr>
        <p:spPr>
          <a:xfrm rot="0">
            <a:off x="678424" y="2260023"/>
            <a:ext cx="8583438" cy="846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13"/>
              </a:lnSpc>
            </a:pPr>
            <a:r>
              <a:rPr lang="en-US" sz="5620" b="true">
                <a:solidFill>
                  <a:srgbClr val="EEF0EC"/>
                </a:solidFill>
                <a:latin typeface="Poppins Bold"/>
                <a:ea typeface="Poppins Bold"/>
                <a:cs typeface="Poppins Bold"/>
                <a:sym typeface="Poppins Bold"/>
              </a:rPr>
              <a:t>🗂️ </a:t>
            </a:r>
            <a:r>
              <a:rPr lang="en-US" sz="5620" b="true">
                <a:solidFill>
                  <a:srgbClr val="EEF0EC"/>
                </a:solidFill>
                <a:latin typeface="Poppins Bold"/>
                <a:ea typeface="Poppins Bold"/>
                <a:cs typeface="Poppins Bold"/>
                <a:sym typeface="Poppins Bold"/>
              </a:rPr>
              <a:t> Dataset Overview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78424" y="3185796"/>
            <a:ext cx="8173863" cy="14555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912"/>
              </a:lnSpc>
            </a:pPr>
            <a:r>
              <a:rPr lang="en-US" sz="3477" b="true">
                <a:solidFill>
                  <a:srgbClr val="EEF0EC"/>
                </a:solidFill>
                <a:latin typeface="Arimo Bold"/>
                <a:ea typeface="Arimo Bold"/>
                <a:cs typeface="Arimo Bold"/>
                <a:sym typeface="Arimo Bold"/>
              </a:rPr>
              <a:t>Source: </a:t>
            </a:r>
            <a:r>
              <a:rPr lang="en-US" sz="3477">
                <a:solidFill>
                  <a:srgbClr val="EEF0EC"/>
                </a:solidFill>
                <a:latin typeface="Arimo"/>
                <a:ea typeface="Arimo"/>
                <a:cs typeface="Arimo"/>
                <a:sym typeface="Arimo"/>
              </a:rPr>
              <a:t>Custom </a:t>
            </a:r>
          </a:p>
          <a:p>
            <a:pPr algn="just">
              <a:lnSpc>
                <a:spcPts val="5912"/>
              </a:lnSpc>
            </a:pPr>
            <a:r>
              <a:rPr lang="en-US" sz="3477">
                <a:solidFill>
                  <a:srgbClr val="EEF0EC"/>
                </a:solidFill>
                <a:latin typeface="Poppins"/>
                <a:ea typeface="Poppins"/>
                <a:cs typeface="Poppins"/>
                <a:sym typeface="Poppins"/>
              </a:rPr>
              <a:t>"gym recommendation.xlsx" file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78424" y="4980875"/>
            <a:ext cx="7219949" cy="5153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100"/>
              </a:lnSpc>
            </a:pPr>
            <a:r>
              <a:rPr lang="en-US" sz="3000" b="true">
                <a:solidFill>
                  <a:srgbClr val="EEF0EC"/>
                </a:solidFill>
                <a:latin typeface="Arimo Bold"/>
                <a:ea typeface="Arimo Bold"/>
                <a:cs typeface="Arimo Bold"/>
                <a:sym typeface="Arimo Bold"/>
              </a:rPr>
              <a:t>Features Used:</a:t>
            </a:r>
          </a:p>
          <a:p>
            <a:pPr algn="just" marL="647700" indent="-323850" lvl="1">
              <a:lnSpc>
                <a:spcPts val="5100"/>
              </a:lnSpc>
              <a:buFont typeface="Arial"/>
              <a:buChar char="•"/>
            </a:pPr>
            <a:r>
              <a:rPr lang="en-US" b="true" sz="3000">
                <a:solidFill>
                  <a:srgbClr val="EEF0EC"/>
                </a:solidFill>
                <a:latin typeface="Arimo Bold"/>
                <a:ea typeface="Arimo Bold"/>
                <a:cs typeface="Arimo Bold"/>
                <a:sym typeface="Arimo Bold"/>
              </a:rPr>
              <a:t>Demographics: Sex, Age, Height, Weight</a:t>
            </a:r>
          </a:p>
          <a:p>
            <a:pPr algn="just" marL="647700" indent="-323850" lvl="1">
              <a:lnSpc>
                <a:spcPts val="5100"/>
              </a:lnSpc>
              <a:buFont typeface="Arial"/>
              <a:buChar char="•"/>
            </a:pPr>
            <a:r>
              <a:rPr lang="en-US" b="true" sz="3000">
                <a:solidFill>
                  <a:srgbClr val="EEF0EC"/>
                </a:solidFill>
                <a:latin typeface="Arimo Bold"/>
                <a:ea typeface="Arimo Bold"/>
                <a:cs typeface="Arimo Bold"/>
                <a:sym typeface="Arimo Bold"/>
              </a:rPr>
              <a:t>Medical: Hypertension, Diabetes</a:t>
            </a:r>
          </a:p>
          <a:p>
            <a:pPr algn="just" marL="647700" indent="-323850" lvl="1">
              <a:lnSpc>
                <a:spcPts val="5100"/>
              </a:lnSpc>
              <a:buFont typeface="Arial"/>
              <a:buChar char="•"/>
            </a:pPr>
            <a:r>
              <a:rPr lang="en-US" b="true" sz="3000">
                <a:solidFill>
                  <a:srgbClr val="EEF0EC"/>
                </a:solidFill>
                <a:latin typeface="Arimo Bold"/>
                <a:ea typeface="Arimo Bold"/>
                <a:cs typeface="Arimo Bold"/>
                <a:sym typeface="Arimo Bold"/>
              </a:rPr>
              <a:t>Preferences: Fitness Goal, Fitness Type</a:t>
            </a:r>
          </a:p>
          <a:p>
            <a:pPr algn="just" marL="647700" indent="-323850" lvl="1">
              <a:lnSpc>
                <a:spcPts val="5100"/>
              </a:lnSpc>
              <a:buFont typeface="Arial"/>
              <a:buChar char="•"/>
            </a:pPr>
            <a:r>
              <a:rPr lang="en-US" b="true" sz="3000">
                <a:solidFill>
                  <a:srgbClr val="EEF0EC"/>
                </a:solidFill>
                <a:latin typeface="Arimo Bold"/>
                <a:ea typeface="Arimo Bold"/>
                <a:cs typeface="Arimo Bold"/>
                <a:sym typeface="Arimo Bold"/>
              </a:rPr>
              <a:t>Targets: Exercises, Equipment</a:t>
            </a:r>
          </a:p>
          <a:p>
            <a:pPr algn="just">
              <a:lnSpc>
                <a:spcPts val="5100"/>
              </a:lnSpc>
            </a:pP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8599640" y="6909069"/>
            <a:ext cx="1702382" cy="1702382"/>
          </a:xfrm>
          <a:custGeom>
            <a:avLst/>
            <a:gdLst/>
            <a:ahLst/>
            <a:cxnLst/>
            <a:rect r="r" b="b" t="t" l="l"/>
            <a:pathLst>
              <a:path h="1702382" w="1702382">
                <a:moveTo>
                  <a:pt x="0" y="0"/>
                </a:moveTo>
                <a:lnTo>
                  <a:pt x="1702382" y="0"/>
                </a:lnTo>
                <a:lnTo>
                  <a:pt x="1702382" y="1702382"/>
                </a:lnTo>
                <a:lnTo>
                  <a:pt x="0" y="170238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6630591" y="2298609"/>
            <a:ext cx="994760" cy="994760"/>
          </a:xfrm>
          <a:custGeom>
            <a:avLst/>
            <a:gdLst/>
            <a:ahLst/>
            <a:cxnLst/>
            <a:rect r="r" b="b" t="t" l="l"/>
            <a:pathLst>
              <a:path h="994760" w="994760">
                <a:moveTo>
                  <a:pt x="0" y="0"/>
                </a:moveTo>
                <a:lnTo>
                  <a:pt x="994760" y="0"/>
                </a:lnTo>
                <a:lnTo>
                  <a:pt x="994760" y="994760"/>
                </a:lnTo>
                <a:lnTo>
                  <a:pt x="0" y="99476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9180652" y="3106117"/>
            <a:ext cx="540358" cy="540358"/>
          </a:xfrm>
          <a:custGeom>
            <a:avLst/>
            <a:gdLst/>
            <a:ahLst/>
            <a:cxnLst/>
            <a:rect r="r" b="b" t="t" l="l"/>
            <a:pathLst>
              <a:path h="540358" w="540358">
                <a:moveTo>
                  <a:pt x="0" y="0"/>
                </a:moveTo>
                <a:lnTo>
                  <a:pt x="540358" y="0"/>
                </a:lnTo>
                <a:lnTo>
                  <a:pt x="540358" y="540358"/>
                </a:lnTo>
                <a:lnTo>
                  <a:pt x="0" y="54035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-428625" y="-813157"/>
            <a:ext cx="19145250" cy="3255090"/>
          </a:xfrm>
          <a:custGeom>
            <a:avLst/>
            <a:gdLst/>
            <a:ahLst/>
            <a:cxnLst/>
            <a:rect r="r" b="b" t="t" l="l"/>
            <a:pathLst>
              <a:path h="3255090" w="19145250">
                <a:moveTo>
                  <a:pt x="0" y="0"/>
                </a:moveTo>
                <a:lnTo>
                  <a:pt x="19145250" y="0"/>
                </a:lnTo>
                <a:lnTo>
                  <a:pt x="19145250" y="3255090"/>
                </a:lnTo>
                <a:lnTo>
                  <a:pt x="0" y="325509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-37" r="0" b="-37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001B56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515473" y="8356818"/>
            <a:ext cx="878976" cy="1143158"/>
          </a:xfrm>
          <a:custGeom>
            <a:avLst/>
            <a:gdLst/>
            <a:ahLst/>
            <a:cxnLst/>
            <a:rect r="r" b="b" t="t" l="l"/>
            <a:pathLst>
              <a:path h="1143158" w="878976">
                <a:moveTo>
                  <a:pt x="0" y="0"/>
                </a:moveTo>
                <a:lnTo>
                  <a:pt x="878976" y="0"/>
                </a:lnTo>
                <a:lnTo>
                  <a:pt x="878976" y="1143158"/>
                </a:lnTo>
                <a:lnTo>
                  <a:pt x="0" y="11431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19" r="0" b="-19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667776" y="2812628"/>
            <a:ext cx="3627024" cy="3748850"/>
            <a:chOff x="0" y="0"/>
            <a:chExt cx="4836033" cy="499846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36033" cy="4998466"/>
            </a:xfrm>
            <a:custGeom>
              <a:avLst/>
              <a:gdLst/>
              <a:ahLst/>
              <a:cxnLst/>
              <a:rect r="r" b="b" t="t" l="l"/>
              <a:pathLst>
                <a:path h="4998466" w="4836033">
                  <a:moveTo>
                    <a:pt x="4836033" y="4174236"/>
                  </a:moveTo>
                  <a:cubicBezTo>
                    <a:pt x="4836033" y="4629912"/>
                    <a:pt x="4466590" y="4998339"/>
                    <a:pt x="4011930" y="4998339"/>
                  </a:cubicBezTo>
                  <a:lnTo>
                    <a:pt x="824230" y="4998339"/>
                  </a:lnTo>
                  <a:cubicBezTo>
                    <a:pt x="368554" y="4998466"/>
                    <a:pt x="0" y="4628896"/>
                    <a:pt x="0" y="4174236"/>
                  </a:cubicBezTo>
                  <a:lnTo>
                    <a:pt x="0" y="824103"/>
                  </a:lnTo>
                  <a:cubicBezTo>
                    <a:pt x="0" y="368554"/>
                    <a:pt x="369443" y="0"/>
                    <a:pt x="824103" y="0"/>
                  </a:cubicBezTo>
                  <a:lnTo>
                    <a:pt x="4011803" y="0"/>
                  </a:lnTo>
                  <a:cubicBezTo>
                    <a:pt x="4467479" y="0"/>
                    <a:pt x="4835906" y="369443"/>
                    <a:pt x="4835906" y="824103"/>
                  </a:cubicBezTo>
                  <a:lnTo>
                    <a:pt x="4835906" y="4174236"/>
                  </a:lnTo>
                  <a:close/>
                </a:path>
              </a:pathLst>
            </a:custGeom>
            <a:blipFill>
              <a:blip r:embed="rId4"/>
              <a:stretch>
                <a:fillRect l="-27519" t="0" r="-27519" b="-2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623943" y="2768795"/>
            <a:ext cx="3714653" cy="3836493"/>
          </a:xfrm>
          <a:custGeom>
            <a:avLst/>
            <a:gdLst/>
            <a:ahLst/>
            <a:cxnLst/>
            <a:rect r="r" b="b" t="t" l="l"/>
            <a:pathLst>
              <a:path h="3836493" w="3714653">
                <a:moveTo>
                  <a:pt x="0" y="0"/>
                </a:moveTo>
                <a:lnTo>
                  <a:pt x="3714653" y="0"/>
                </a:lnTo>
                <a:lnTo>
                  <a:pt x="3714653" y="3836493"/>
                </a:lnTo>
                <a:lnTo>
                  <a:pt x="0" y="383649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-25" r="0" b="-25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5255162" y="8572214"/>
            <a:ext cx="1271165" cy="6421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400"/>
              </a:lnSpc>
            </a:pPr>
            <a:r>
              <a:rPr lang="en-US" sz="2000">
                <a:solidFill>
                  <a:srgbClr val="EEF0EC"/>
                </a:solidFill>
                <a:latin typeface="Poppins"/>
                <a:ea typeface="Poppins"/>
                <a:cs typeface="Poppins"/>
                <a:sym typeface="Poppins"/>
              </a:rPr>
              <a:t>Page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6781949" y="8572215"/>
            <a:ext cx="346022" cy="6421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00"/>
              </a:lnSpc>
            </a:pPr>
            <a:r>
              <a:rPr lang="en-US" sz="2000">
                <a:solidFill>
                  <a:srgbClr val="EEF0EC"/>
                </a:solidFill>
                <a:latin typeface="Poppins"/>
                <a:ea typeface="Poppins"/>
                <a:cs typeface="Poppins"/>
                <a:sym typeface="Poppins"/>
              </a:rPr>
              <a:t>6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525634" y="2030263"/>
            <a:ext cx="8557102" cy="8709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59"/>
              </a:lnSpc>
            </a:pPr>
            <a:r>
              <a:rPr lang="en-US" sz="6035" b="true">
                <a:solidFill>
                  <a:srgbClr val="EEF0EC"/>
                </a:solidFill>
                <a:latin typeface="Arimo Bold"/>
                <a:ea typeface="Arimo Bold"/>
                <a:cs typeface="Arimo Bold"/>
                <a:sym typeface="Arimo Bold"/>
              </a:rPr>
              <a:t>🛠️</a:t>
            </a:r>
            <a:r>
              <a:rPr lang="en-US" sz="6035" b="true">
                <a:solidFill>
                  <a:srgbClr val="EEF0EC"/>
                </a:solidFill>
                <a:latin typeface="Arimo Bold"/>
                <a:ea typeface="Arimo Bold"/>
                <a:cs typeface="Arimo Bold"/>
                <a:sym typeface="Arimo Bold"/>
              </a:rPr>
              <a:t>Data Preprocessing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3213360" y="4201897"/>
            <a:ext cx="3627024" cy="3748850"/>
            <a:chOff x="0" y="0"/>
            <a:chExt cx="4836033" cy="4998466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836033" cy="4998466"/>
            </a:xfrm>
            <a:custGeom>
              <a:avLst/>
              <a:gdLst/>
              <a:ahLst/>
              <a:cxnLst/>
              <a:rect r="r" b="b" t="t" l="l"/>
              <a:pathLst>
                <a:path h="4998466" w="4836033">
                  <a:moveTo>
                    <a:pt x="4836033" y="4174236"/>
                  </a:moveTo>
                  <a:cubicBezTo>
                    <a:pt x="4836033" y="4629912"/>
                    <a:pt x="4466590" y="4998339"/>
                    <a:pt x="4011930" y="4998339"/>
                  </a:cubicBezTo>
                  <a:lnTo>
                    <a:pt x="824230" y="4998339"/>
                  </a:lnTo>
                  <a:cubicBezTo>
                    <a:pt x="368554" y="4998466"/>
                    <a:pt x="0" y="4628896"/>
                    <a:pt x="0" y="4174236"/>
                  </a:cubicBezTo>
                  <a:lnTo>
                    <a:pt x="0" y="824103"/>
                  </a:lnTo>
                  <a:cubicBezTo>
                    <a:pt x="0" y="368554"/>
                    <a:pt x="369443" y="0"/>
                    <a:pt x="824103" y="0"/>
                  </a:cubicBezTo>
                  <a:lnTo>
                    <a:pt x="4011803" y="0"/>
                  </a:lnTo>
                  <a:cubicBezTo>
                    <a:pt x="4467479" y="0"/>
                    <a:pt x="4835906" y="369443"/>
                    <a:pt x="4835906" y="824103"/>
                  </a:cubicBezTo>
                  <a:lnTo>
                    <a:pt x="4835906" y="4174236"/>
                  </a:lnTo>
                  <a:close/>
                </a:path>
              </a:pathLst>
            </a:custGeom>
            <a:blipFill>
              <a:blip r:embed="rId7"/>
              <a:stretch>
                <a:fillRect l="-41762" t="0" r="-41762" b="-2"/>
              </a:stretch>
            </a:blipFill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3169527" y="4158064"/>
            <a:ext cx="3714653" cy="3836493"/>
          </a:xfrm>
          <a:custGeom>
            <a:avLst/>
            <a:gdLst/>
            <a:ahLst/>
            <a:cxnLst/>
            <a:rect r="r" b="b" t="t" l="l"/>
            <a:pathLst>
              <a:path h="3836493" w="3714653">
                <a:moveTo>
                  <a:pt x="0" y="0"/>
                </a:moveTo>
                <a:lnTo>
                  <a:pt x="3714653" y="0"/>
                </a:lnTo>
                <a:lnTo>
                  <a:pt x="3714653" y="3836493"/>
                </a:lnTo>
                <a:lnTo>
                  <a:pt x="0" y="383649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-25" r="0" b="-25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7525634" y="2924532"/>
            <a:ext cx="8113512" cy="65754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758"/>
              </a:lnSpc>
            </a:pPr>
            <a:r>
              <a:rPr lang="en-US" sz="2799" b="true">
                <a:solidFill>
                  <a:srgbClr val="EEF0EC"/>
                </a:solidFill>
                <a:latin typeface="Arimo Bold"/>
                <a:ea typeface="Arimo Bold"/>
                <a:cs typeface="Arimo Bold"/>
                <a:sym typeface="Arimo Bold"/>
              </a:rPr>
              <a:t>Key prepr</a:t>
            </a:r>
            <a:r>
              <a:rPr lang="en-US" sz="2799" b="true">
                <a:solidFill>
                  <a:srgbClr val="EEF0EC"/>
                </a:solidFill>
                <a:latin typeface="Arimo Bold"/>
                <a:ea typeface="Arimo Bold"/>
                <a:cs typeface="Arimo Bold"/>
                <a:sym typeface="Arimo Bold"/>
              </a:rPr>
              <a:t>ocessing steps:</a:t>
            </a:r>
          </a:p>
          <a:p>
            <a:pPr algn="just" marL="604304" indent="-302152" lvl="1">
              <a:lnSpc>
                <a:spcPts val="4758"/>
              </a:lnSpc>
              <a:buFont typeface="Arial"/>
              <a:buChar char="•"/>
            </a:pPr>
            <a:r>
              <a:rPr lang="en-US" b="true" sz="2799">
                <a:solidFill>
                  <a:srgbClr val="EEF0EC"/>
                </a:solidFill>
                <a:latin typeface="Arimo Bold"/>
                <a:ea typeface="Arimo Bold"/>
                <a:cs typeface="Arimo Bold"/>
                <a:sym typeface="Arimo Bold"/>
              </a:rPr>
              <a:t>Label Encoding: Fitness Goal, Type, Level</a:t>
            </a:r>
          </a:p>
          <a:p>
            <a:pPr algn="just" marL="604304" indent="-302152" lvl="1">
              <a:lnSpc>
                <a:spcPts val="4758"/>
              </a:lnSpc>
              <a:buFont typeface="Arial"/>
              <a:buChar char="•"/>
            </a:pPr>
            <a:r>
              <a:rPr lang="en-US" b="true" sz="2799">
                <a:solidFill>
                  <a:srgbClr val="EEF0EC"/>
                </a:solidFill>
                <a:latin typeface="Arimo Bold"/>
                <a:ea typeface="Arimo Bold"/>
                <a:cs typeface="Arimo Bold"/>
                <a:sym typeface="Arimo Bold"/>
              </a:rPr>
              <a:t>Binary Mapping: Sex, Hypert</a:t>
            </a:r>
            <a:r>
              <a:rPr lang="en-US" b="true" sz="2799">
                <a:solidFill>
                  <a:srgbClr val="EEF0EC"/>
                </a:solidFill>
                <a:latin typeface="Arimo Bold"/>
                <a:ea typeface="Arimo Bold"/>
                <a:cs typeface="Arimo Bold"/>
                <a:sym typeface="Arimo Bold"/>
              </a:rPr>
              <a:t>ension, Diabetes</a:t>
            </a:r>
          </a:p>
          <a:p>
            <a:pPr algn="just" marL="604304" indent="-302152" lvl="1">
              <a:lnSpc>
                <a:spcPts val="4759"/>
              </a:lnSpc>
              <a:buFont typeface="Arial"/>
              <a:buChar char="•"/>
            </a:pPr>
            <a:r>
              <a:rPr lang="en-US" b="true" sz="2799">
                <a:solidFill>
                  <a:srgbClr val="EEF0EC"/>
                </a:solidFill>
                <a:latin typeface="Arimo Bold"/>
                <a:ea typeface="Arimo Bold"/>
                <a:cs typeface="Arimo Bold"/>
                <a:sym typeface="Arimo Bold"/>
              </a:rPr>
              <a:t>Text Cleaning: Exercises and Equipment (replaced “and”, “or”, standardized formats)</a:t>
            </a:r>
          </a:p>
          <a:p>
            <a:pPr algn="just" marL="604304" indent="-302152" lvl="1">
              <a:lnSpc>
                <a:spcPts val="4758"/>
              </a:lnSpc>
              <a:buFont typeface="Arial"/>
              <a:buChar char="•"/>
            </a:pPr>
            <a:r>
              <a:rPr lang="en-US" b="true" sz="2799">
                <a:solidFill>
                  <a:srgbClr val="EEF0EC"/>
                </a:solidFill>
                <a:latin typeface="Arimo Bold"/>
                <a:ea typeface="Arimo Bold"/>
                <a:cs typeface="Arimo Bold"/>
                <a:sym typeface="Arimo Bold"/>
              </a:rPr>
              <a:t>Scaling: Age, Height, Weight using MinMaxScaler</a:t>
            </a:r>
          </a:p>
          <a:p>
            <a:pPr algn="just" marL="604304" indent="-302152" lvl="1">
              <a:lnSpc>
                <a:spcPts val="4759"/>
              </a:lnSpc>
              <a:buFont typeface="Arial"/>
              <a:buChar char="•"/>
            </a:pPr>
            <a:r>
              <a:rPr lang="en-US" b="true" sz="2799">
                <a:solidFill>
                  <a:srgbClr val="EEF0EC"/>
                </a:solidFill>
                <a:latin typeface="Arimo Bold"/>
                <a:ea typeface="Arimo Bold"/>
                <a:cs typeface="Arimo Bold"/>
                <a:sym typeface="Arimo Bold"/>
              </a:rPr>
              <a:t>Multi-label to single ID mapping for unique combinations</a:t>
            </a:r>
          </a:p>
          <a:p>
            <a:pPr algn="just" marL="764338" indent="-191085" lvl="3">
              <a:lnSpc>
                <a:spcPts val="4759"/>
              </a:lnSpc>
            </a:pP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5338596" y="8098085"/>
            <a:ext cx="2232546" cy="2232546"/>
          </a:xfrm>
          <a:custGeom>
            <a:avLst/>
            <a:gdLst/>
            <a:ahLst/>
            <a:cxnLst/>
            <a:rect r="r" b="b" t="t" l="l"/>
            <a:pathLst>
              <a:path h="2232546" w="2232546">
                <a:moveTo>
                  <a:pt x="0" y="0"/>
                </a:moveTo>
                <a:lnTo>
                  <a:pt x="2232546" y="0"/>
                </a:lnTo>
                <a:lnTo>
                  <a:pt x="2232546" y="2232546"/>
                </a:lnTo>
                <a:lnTo>
                  <a:pt x="0" y="223254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6153241" y="2271415"/>
            <a:ext cx="994760" cy="994760"/>
          </a:xfrm>
          <a:custGeom>
            <a:avLst/>
            <a:gdLst/>
            <a:ahLst/>
            <a:cxnLst/>
            <a:rect r="r" b="b" t="t" l="l"/>
            <a:pathLst>
              <a:path h="994760" w="994760">
                <a:moveTo>
                  <a:pt x="0" y="0"/>
                </a:moveTo>
                <a:lnTo>
                  <a:pt x="994760" y="0"/>
                </a:lnTo>
                <a:lnTo>
                  <a:pt x="994760" y="994760"/>
                </a:lnTo>
                <a:lnTo>
                  <a:pt x="0" y="99476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623943" y="7429667"/>
            <a:ext cx="540358" cy="540358"/>
          </a:xfrm>
          <a:custGeom>
            <a:avLst/>
            <a:gdLst/>
            <a:ahLst/>
            <a:cxnLst/>
            <a:rect r="r" b="b" t="t" l="l"/>
            <a:pathLst>
              <a:path h="540358" w="540358">
                <a:moveTo>
                  <a:pt x="0" y="0"/>
                </a:moveTo>
                <a:lnTo>
                  <a:pt x="540358" y="0"/>
                </a:lnTo>
                <a:lnTo>
                  <a:pt x="540358" y="540358"/>
                </a:lnTo>
                <a:lnTo>
                  <a:pt x="0" y="54035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-428625" y="-813157"/>
            <a:ext cx="19145250" cy="3255090"/>
          </a:xfrm>
          <a:custGeom>
            <a:avLst/>
            <a:gdLst/>
            <a:ahLst/>
            <a:cxnLst/>
            <a:rect r="r" b="b" t="t" l="l"/>
            <a:pathLst>
              <a:path h="3255090" w="19145250">
                <a:moveTo>
                  <a:pt x="0" y="0"/>
                </a:moveTo>
                <a:lnTo>
                  <a:pt x="19145250" y="0"/>
                </a:lnTo>
                <a:lnTo>
                  <a:pt x="19145250" y="3255090"/>
                </a:lnTo>
                <a:lnTo>
                  <a:pt x="0" y="325509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-37" r="0" b="-37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001B56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515473" y="8356818"/>
            <a:ext cx="878976" cy="1143158"/>
          </a:xfrm>
          <a:custGeom>
            <a:avLst/>
            <a:gdLst/>
            <a:ahLst/>
            <a:cxnLst/>
            <a:rect r="r" b="b" t="t" l="l"/>
            <a:pathLst>
              <a:path h="1143158" w="878976">
                <a:moveTo>
                  <a:pt x="0" y="0"/>
                </a:moveTo>
                <a:lnTo>
                  <a:pt x="878976" y="0"/>
                </a:lnTo>
                <a:lnTo>
                  <a:pt x="878976" y="1143158"/>
                </a:lnTo>
                <a:lnTo>
                  <a:pt x="0" y="11431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19" r="0" b="-19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1518769" y="2410514"/>
            <a:ext cx="6769227" cy="5246370"/>
            <a:chOff x="0" y="0"/>
            <a:chExt cx="9025636" cy="699516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9025636" cy="6995160"/>
            </a:xfrm>
            <a:custGeom>
              <a:avLst/>
              <a:gdLst/>
              <a:ahLst/>
              <a:cxnLst/>
              <a:rect r="r" b="b" t="t" l="l"/>
              <a:pathLst>
                <a:path h="6995160" w="9025636">
                  <a:moveTo>
                    <a:pt x="0" y="5829300"/>
                  </a:moveTo>
                  <a:lnTo>
                    <a:pt x="0" y="1165860"/>
                  </a:lnTo>
                  <a:cubicBezTo>
                    <a:pt x="0" y="522351"/>
                    <a:pt x="404368" y="0"/>
                    <a:pt x="902589" y="0"/>
                  </a:cubicBezTo>
                  <a:lnTo>
                    <a:pt x="8123047" y="0"/>
                  </a:lnTo>
                  <a:cubicBezTo>
                    <a:pt x="8621268" y="0"/>
                    <a:pt x="9025636" y="522351"/>
                    <a:pt x="9025636" y="1165860"/>
                  </a:cubicBezTo>
                  <a:lnTo>
                    <a:pt x="9025636" y="5829300"/>
                  </a:lnTo>
                  <a:cubicBezTo>
                    <a:pt x="9025636" y="6472809"/>
                    <a:pt x="8621268" y="6995160"/>
                    <a:pt x="8123047" y="6995160"/>
                  </a:cubicBezTo>
                  <a:lnTo>
                    <a:pt x="902589" y="6995160"/>
                  </a:lnTo>
                  <a:cubicBezTo>
                    <a:pt x="404368" y="6995160"/>
                    <a:pt x="0" y="6472809"/>
                    <a:pt x="0" y="5829300"/>
                  </a:cubicBezTo>
                  <a:close/>
                </a:path>
              </a:pathLst>
            </a:custGeom>
            <a:blipFill>
              <a:blip r:embed="rId4"/>
              <a:stretch>
                <a:fillRect l="-10895" t="0" r="-10895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2018628" y="8054454"/>
            <a:ext cx="2232546" cy="2232546"/>
          </a:xfrm>
          <a:custGeom>
            <a:avLst/>
            <a:gdLst/>
            <a:ahLst/>
            <a:cxnLst/>
            <a:rect r="r" b="b" t="t" l="l"/>
            <a:pathLst>
              <a:path h="2232546" w="2232546">
                <a:moveTo>
                  <a:pt x="0" y="0"/>
                </a:moveTo>
                <a:lnTo>
                  <a:pt x="2232546" y="0"/>
                </a:lnTo>
                <a:lnTo>
                  <a:pt x="2232546" y="2232546"/>
                </a:lnTo>
                <a:lnTo>
                  <a:pt x="0" y="223254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0" y="3733001"/>
            <a:ext cx="770038" cy="770038"/>
          </a:xfrm>
          <a:custGeom>
            <a:avLst/>
            <a:gdLst/>
            <a:ahLst/>
            <a:cxnLst/>
            <a:rect r="r" b="b" t="t" l="l"/>
            <a:pathLst>
              <a:path h="770038" w="770038">
                <a:moveTo>
                  <a:pt x="0" y="0"/>
                </a:moveTo>
                <a:lnTo>
                  <a:pt x="770038" y="0"/>
                </a:lnTo>
                <a:lnTo>
                  <a:pt x="770038" y="770038"/>
                </a:lnTo>
                <a:lnTo>
                  <a:pt x="0" y="77003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978411" y="1870156"/>
            <a:ext cx="540358" cy="540358"/>
          </a:xfrm>
          <a:custGeom>
            <a:avLst/>
            <a:gdLst/>
            <a:ahLst/>
            <a:cxnLst/>
            <a:rect r="r" b="b" t="t" l="l"/>
            <a:pathLst>
              <a:path h="540358" w="540358">
                <a:moveTo>
                  <a:pt x="0" y="0"/>
                </a:moveTo>
                <a:lnTo>
                  <a:pt x="540358" y="0"/>
                </a:lnTo>
                <a:lnTo>
                  <a:pt x="540358" y="540358"/>
                </a:lnTo>
                <a:lnTo>
                  <a:pt x="0" y="54035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5255162" y="8572214"/>
            <a:ext cx="1271165" cy="6421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400"/>
              </a:lnSpc>
            </a:pPr>
            <a:r>
              <a:rPr lang="en-US" sz="2000">
                <a:solidFill>
                  <a:srgbClr val="EEF0EC"/>
                </a:solidFill>
                <a:latin typeface="Poppins"/>
                <a:ea typeface="Poppins"/>
                <a:cs typeface="Poppins"/>
                <a:sym typeface="Poppins"/>
              </a:rPr>
              <a:t>Page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6781949" y="8572215"/>
            <a:ext cx="346022" cy="6421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00"/>
              </a:lnSpc>
            </a:pPr>
            <a:r>
              <a:rPr lang="en-US" sz="2000">
                <a:solidFill>
                  <a:srgbClr val="EEF0EC"/>
                </a:solidFill>
                <a:latin typeface="Poppins"/>
                <a:ea typeface="Poppins"/>
                <a:cs typeface="Poppins"/>
                <a:sym typeface="Poppins"/>
              </a:rPr>
              <a:t>7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70038" y="2168910"/>
            <a:ext cx="9426503" cy="11150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078"/>
              </a:lnSpc>
            </a:pPr>
            <a:r>
              <a:rPr lang="en-US" sz="7548" b="true">
                <a:solidFill>
                  <a:srgbClr val="EEF0EC"/>
                </a:solidFill>
                <a:latin typeface="Poppins Bold"/>
                <a:ea typeface="Poppins Bold"/>
                <a:cs typeface="Poppins Bold"/>
                <a:sym typeface="Poppins Bold"/>
              </a:rPr>
              <a:t>📊</a:t>
            </a:r>
            <a:r>
              <a:rPr lang="en-US" sz="7548" b="true">
                <a:solidFill>
                  <a:srgbClr val="EEF0EC"/>
                </a:solidFill>
                <a:latin typeface="Poppins Bold"/>
                <a:ea typeface="Poppins Bold"/>
                <a:cs typeface="Poppins Bold"/>
                <a:sym typeface="Poppins Bold"/>
              </a:rPr>
              <a:t> Model Training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-428625" y="-857248"/>
            <a:ext cx="19145250" cy="3255090"/>
          </a:xfrm>
          <a:custGeom>
            <a:avLst/>
            <a:gdLst/>
            <a:ahLst/>
            <a:cxnLst/>
            <a:rect r="r" b="b" t="t" l="l"/>
            <a:pathLst>
              <a:path h="3255090" w="19145250">
                <a:moveTo>
                  <a:pt x="0" y="0"/>
                </a:moveTo>
                <a:lnTo>
                  <a:pt x="19145250" y="0"/>
                </a:lnTo>
                <a:lnTo>
                  <a:pt x="19145250" y="3255090"/>
                </a:lnTo>
                <a:lnTo>
                  <a:pt x="0" y="325509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-37" r="0" b="-37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770038" y="3556668"/>
            <a:ext cx="10208373" cy="44993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39"/>
              </a:lnSpc>
            </a:pPr>
          </a:p>
          <a:p>
            <a:pPr algn="l" marL="794942" indent="-397471" lvl="1">
              <a:lnSpc>
                <a:spcPts val="3939"/>
              </a:lnSpc>
              <a:buFont typeface="Arial"/>
              <a:buChar char="•"/>
            </a:pPr>
            <a:r>
              <a:rPr lang="en-US" b="true" sz="3681">
                <a:solidFill>
                  <a:srgbClr val="EEF0EC"/>
                </a:solidFill>
                <a:latin typeface="Arimo Bold"/>
                <a:ea typeface="Arimo Bold"/>
                <a:cs typeface="Arimo Bold"/>
                <a:sym typeface="Arimo Bold"/>
              </a:rPr>
              <a:t>Model Used: </a:t>
            </a:r>
            <a:r>
              <a:rPr lang="en-US" sz="3681">
                <a:solidFill>
                  <a:srgbClr val="EEF0EC"/>
                </a:solidFill>
                <a:latin typeface="Arimo"/>
                <a:ea typeface="Arimo"/>
                <a:cs typeface="Arimo"/>
                <a:sym typeface="Arimo"/>
              </a:rPr>
              <a:t>MultiOutput Random Forest Classifier</a:t>
            </a:r>
          </a:p>
          <a:p>
            <a:pPr algn="l" marL="794942" indent="-397471" lvl="1">
              <a:lnSpc>
                <a:spcPts val="3939"/>
              </a:lnSpc>
              <a:buFont typeface="Arial"/>
              <a:buChar char="•"/>
            </a:pPr>
            <a:r>
              <a:rPr lang="en-US" b="true" sz="3681">
                <a:solidFill>
                  <a:srgbClr val="EEF0EC"/>
                </a:solidFill>
                <a:latin typeface="Arimo Bold"/>
                <a:ea typeface="Arimo Bold"/>
                <a:cs typeface="Arimo Bold"/>
                <a:sym typeface="Arimo Bold"/>
              </a:rPr>
              <a:t>Why MultiOutput?</a:t>
            </a:r>
            <a:r>
              <a:rPr lang="en-US" sz="3681">
                <a:solidFill>
                  <a:srgbClr val="EEF0EC"/>
                </a:solidFill>
                <a:latin typeface="Arimo"/>
                <a:ea typeface="Arimo"/>
                <a:cs typeface="Arimo"/>
                <a:sym typeface="Arimo"/>
              </a:rPr>
              <a:t> Because we predict both Exercises and Equipment together</a:t>
            </a:r>
          </a:p>
          <a:p>
            <a:pPr algn="l" marL="794942" indent="-397471" lvl="1">
              <a:lnSpc>
                <a:spcPts val="3939"/>
              </a:lnSpc>
              <a:buFont typeface="Arial"/>
              <a:buChar char="•"/>
            </a:pPr>
            <a:r>
              <a:rPr lang="en-US" sz="3681">
                <a:solidFill>
                  <a:srgbClr val="EEF0EC"/>
                </a:solidFill>
                <a:latin typeface="Arimo"/>
                <a:ea typeface="Arimo"/>
                <a:cs typeface="Arimo"/>
                <a:sym typeface="Arimo"/>
              </a:rPr>
              <a:t>Train-Test Split: 80-20</a:t>
            </a:r>
          </a:p>
          <a:p>
            <a:pPr algn="l" marL="794942" indent="-397471" lvl="1">
              <a:lnSpc>
                <a:spcPts val="3939"/>
              </a:lnSpc>
              <a:buFont typeface="Arial"/>
              <a:buChar char="•"/>
            </a:pPr>
            <a:r>
              <a:rPr lang="en-US" sz="3681">
                <a:solidFill>
                  <a:srgbClr val="EEF0EC"/>
                </a:solidFill>
                <a:latin typeface="Arimo"/>
                <a:ea typeface="Arimo"/>
                <a:cs typeface="Arimo"/>
                <a:sym typeface="Arimo"/>
              </a:rPr>
              <a:t>Evaluation: Accuracy &amp; Classification Report for both outputs</a:t>
            </a:r>
          </a:p>
          <a:p>
            <a:pPr algn="l">
              <a:lnSpc>
                <a:spcPts val="3940"/>
              </a:lnSpc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001B56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515473" y="8356818"/>
            <a:ext cx="878976" cy="1143158"/>
          </a:xfrm>
          <a:custGeom>
            <a:avLst/>
            <a:gdLst/>
            <a:ahLst/>
            <a:cxnLst/>
            <a:rect r="r" b="b" t="t" l="l"/>
            <a:pathLst>
              <a:path h="1143158" w="878976">
                <a:moveTo>
                  <a:pt x="0" y="0"/>
                </a:moveTo>
                <a:lnTo>
                  <a:pt x="878976" y="0"/>
                </a:lnTo>
                <a:lnTo>
                  <a:pt x="878976" y="1143158"/>
                </a:lnTo>
                <a:lnTo>
                  <a:pt x="0" y="11431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19" r="0" b="-19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1877818" y="2517110"/>
            <a:ext cx="3468433" cy="6354889"/>
            <a:chOff x="0" y="0"/>
            <a:chExt cx="4624578" cy="847318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624578" cy="8473186"/>
            </a:xfrm>
            <a:custGeom>
              <a:avLst/>
              <a:gdLst/>
              <a:ahLst/>
              <a:cxnLst/>
              <a:rect r="r" b="b" t="t" l="l"/>
              <a:pathLst>
                <a:path h="8473186" w="4624578">
                  <a:moveTo>
                    <a:pt x="2956306" y="8473186"/>
                  </a:moveTo>
                  <a:lnTo>
                    <a:pt x="0" y="8473186"/>
                  </a:lnTo>
                  <a:lnTo>
                    <a:pt x="0" y="1377188"/>
                  </a:lnTo>
                  <a:cubicBezTo>
                    <a:pt x="0" y="615696"/>
                    <a:pt x="745744" y="0"/>
                    <a:pt x="1668272" y="0"/>
                  </a:cubicBezTo>
                  <a:lnTo>
                    <a:pt x="4624578" y="0"/>
                  </a:lnTo>
                  <a:lnTo>
                    <a:pt x="4624578" y="7095998"/>
                  </a:lnTo>
                  <a:cubicBezTo>
                    <a:pt x="4624578" y="7857490"/>
                    <a:pt x="3878834" y="8473186"/>
                    <a:pt x="2956306" y="8473186"/>
                  </a:cubicBezTo>
                  <a:close/>
                </a:path>
              </a:pathLst>
            </a:custGeom>
            <a:blipFill>
              <a:blip r:embed="rId4"/>
              <a:stretch>
                <a:fillRect l="-10870" t="0" r="-10870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4966453" y="2397842"/>
            <a:ext cx="676253" cy="1041797"/>
          </a:xfrm>
          <a:custGeom>
            <a:avLst/>
            <a:gdLst/>
            <a:ahLst/>
            <a:cxnLst/>
            <a:rect r="r" b="b" t="t" l="l"/>
            <a:pathLst>
              <a:path h="1041797" w="676253">
                <a:moveTo>
                  <a:pt x="0" y="0"/>
                </a:moveTo>
                <a:lnTo>
                  <a:pt x="676253" y="0"/>
                </a:lnTo>
                <a:lnTo>
                  <a:pt x="676253" y="1041797"/>
                </a:lnTo>
                <a:lnTo>
                  <a:pt x="0" y="10417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-284" r="0" b="-284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966453" y="4427471"/>
            <a:ext cx="676253" cy="1041797"/>
          </a:xfrm>
          <a:custGeom>
            <a:avLst/>
            <a:gdLst/>
            <a:ahLst/>
            <a:cxnLst/>
            <a:rect r="r" b="b" t="t" l="l"/>
            <a:pathLst>
              <a:path h="1041797" w="676253">
                <a:moveTo>
                  <a:pt x="0" y="0"/>
                </a:moveTo>
                <a:lnTo>
                  <a:pt x="676253" y="0"/>
                </a:lnTo>
                <a:lnTo>
                  <a:pt x="676253" y="1041797"/>
                </a:lnTo>
                <a:lnTo>
                  <a:pt x="0" y="10417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-284" r="0" b="-284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966453" y="6449725"/>
            <a:ext cx="676253" cy="1041797"/>
          </a:xfrm>
          <a:custGeom>
            <a:avLst/>
            <a:gdLst/>
            <a:ahLst/>
            <a:cxnLst/>
            <a:rect r="r" b="b" t="t" l="l"/>
            <a:pathLst>
              <a:path h="1041797" w="676253">
                <a:moveTo>
                  <a:pt x="0" y="0"/>
                </a:moveTo>
                <a:lnTo>
                  <a:pt x="676253" y="0"/>
                </a:lnTo>
                <a:lnTo>
                  <a:pt x="676253" y="1041797"/>
                </a:lnTo>
                <a:lnTo>
                  <a:pt x="0" y="10417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-284" r="0" b="-284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6995901" y="8885590"/>
            <a:ext cx="1401410" cy="1401410"/>
          </a:xfrm>
          <a:custGeom>
            <a:avLst/>
            <a:gdLst/>
            <a:ahLst/>
            <a:cxnLst/>
            <a:rect r="r" b="b" t="t" l="l"/>
            <a:pathLst>
              <a:path h="1401410" w="1401410">
                <a:moveTo>
                  <a:pt x="0" y="0"/>
                </a:moveTo>
                <a:lnTo>
                  <a:pt x="1401410" y="0"/>
                </a:lnTo>
                <a:lnTo>
                  <a:pt x="1401410" y="1401410"/>
                </a:lnTo>
                <a:lnTo>
                  <a:pt x="0" y="140141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6385007" y="2178480"/>
            <a:ext cx="638700" cy="638700"/>
          </a:xfrm>
          <a:custGeom>
            <a:avLst/>
            <a:gdLst/>
            <a:ahLst/>
            <a:cxnLst/>
            <a:rect r="r" b="b" t="t" l="l"/>
            <a:pathLst>
              <a:path h="638700" w="638700">
                <a:moveTo>
                  <a:pt x="0" y="0"/>
                </a:moveTo>
                <a:lnTo>
                  <a:pt x="638700" y="0"/>
                </a:lnTo>
                <a:lnTo>
                  <a:pt x="638700" y="638700"/>
                </a:lnTo>
                <a:lnTo>
                  <a:pt x="0" y="6387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349893" y="1908301"/>
            <a:ext cx="540358" cy="540358"/>
          </a:xfrm>
          <a:custGeom>
            <a:avLst/>
            <a:gdLst/>
            <a:ahLst/>
            <a:cxnLst/>
            <a:rect r="r" b="b" t="t" l="l"/>
            <a:pathLst>
              <a:path h="540358" w="540358">
                <a:moveTo>
                  <a:pt x="0" y="0"/>
                </a:moveTo>
                <a:lnTo>
                  <a:pt x="540358" y="0"/>
                </a:lnTo>
                <a:lnTo>
                  <a:pt x="540358" y="540358"/>
                </a:lnTo>
                <a:lnTo>
                  <a:pt x="0" y="54035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5173208" y="4998419"/>
            <a:ext cx="262742" cy="264183"/>
          </a:xfrm>
          <a:custGeom>
            <a:avLst/>
            <a:gdLst/>
            <a:ahLst/>
            <a:cxnLst/>
            <a:rect r="r" b="b" t="t" l="l"/>
            <a:pathLst>
              <a:path h="264183" w="262742">
                <a:moveTo>
                  <a:pt x="0" y="0"/>
                </a:moveTo>
                <a:lnTo>
                  <a:pt x="262742" y="0"/>
                </a:lnTo>
                <a:lnTo>
                  <a:pt x="262742" y="264183"/>
                </a:lnTo>
                <a:lnTo>
                  <a:pt x="0" y="26418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-274" t="0" r="-274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5158317" y="2958618"/>
            <a:ext cx="292524" cy="292524"/>
          </a:xfrm>
          <a:custGeom>
            <a:avLst/>
            <a:gdLst/>
            <a:ahLst/>
            <a:cxnLst/>
            <a:rect r="r" b="b" t="t" l="l"/>
            <a:pathLst>
              <a:path h="292524" w="292524">
                <a:moveTo>
                  <a:pt x="0" y="0"/>
                </a:moveTo>
                <a:lnTo>
                  <a:pt x="292524" y="0"/>
                </a:lnTo>
                <a:lnTo>
                  <a:pt x="292524" y="292524"/>
                </a:lnTo>
                <a:lnTo>
                  <a:pt x="0" y="29252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5170782" y="7026155"/>
            <a:ext cx="267594" cy="263215"/>
          </a:xfrm>
          <a:custGeom>
            <a:avLst/>
            <a:gdLst/>
            <a:ahLst/>
            <a:cxnLst/>
            <a:rect r="r" b="b" t="t" l="l"/>
            <a:pathLst>
              <a:path h="263215" w="267594">
                <a:moveTo>
                  <a:pt x="0" y="0"/>
                </a:moveTo>
                <a:lnTo>
                  <a:pt x="267594" y="0"/>
                </a:lnTo>
                <a:lnTo>
                  <a:pt x="267594" y="263215"/>
                </a:lnTo>
                <a:lnTo>
                  <a:pt x="0" y="263215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-938" t="0" r="-938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6781949" y="8572215"/>
            <a:ext cx="346022" cy="6421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00"/>
              </a:lnSpc>
            </a:pPr>
            <a:r>
              <a:rPr lang="en-US" sz="2000">
                <a:solidFill>
                  <a:srgbClr val="EEF0EC"/>
                </a:solidFill>
                <a:latin typeface="Poppins"/>
                <a:ea typeface="Poppins"/>
                <a:cs typeface="Poppins"/>
                <a:sym typeface="Poppins"/>
              </a:rPr>
              <a:t>8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507172" y="2365130"/>
            <a:ext cx="7951955" cy="739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48"/>
              </a:lnSpc>
            </a:pPr>
            <a:r>
              <a:rPr lang="en-US" sz="4999" b="true">
                <a:solidFill>
                  <a:srgbClr val="EEF0EC"/>
                </a:solidFill>
                <a:latin typeface="Poppins Bold"/>
                <a:ea typeface="Poppins Bold"/>
                <a:cs typeface="Poppins Bold"/>
                <a:sym typeface="Poppins Bold"/>
              </a:rPr>
              <a:t>🧠</a:t>
            </a:r>
            <a:r>
              <a:rPr lang="en-US" sz="4999" b="true">
                <a:solidFill>
                  <a:srgbClr val="EEF0EC"/>
                </a:solidFill>
                <a:latin typeface="Poppins Bold"/>
                <a:ea typeface="Poppins Bold"/>
                <a:cs typeface="Poppins Bold"/>
                <a:sym typeface="Poppins Bold"/>
              </a:rPr>
              <a:t> Model Performance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5642706" y="8526948"/>
            <a:ext cx="3648235" cy="7620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116"/>
              </a:lnSpc>
            </a:pPr>
            <a:r>
              <a:rPr lang="en-US" sz="2422">
                <a:solidFill>
                  <a:srgbClr val="EEF0EC"/>
                </a:solidFill>
                <a:latin typeface="Poppins"/>
                <a:ea typeface="Poppins"/>
                <a:cs typeface="Poppins"/>
                <a:sym typeface="Poppins"/>
              </a:rPr>
              <a:t>page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0">
            <a:off x="-428625" y="-857248"/>
            <a:ext cx="19145250" cy="3255090"/>
          </a:xfrm>
          <a:custGeom>
            <a:avLst/>
            <a:gdLst/>
            <a:ahLst/>
            <a:cxnLst/>
            <a:rect r="r" b="b" t="t" l="l"/>
            <a:pathLst>
              <a:path h="3255090" w="19145250">
                <a:moveTo>
                  <a:pt x="0" y="0"/>
                </a:moveTo>
                <a:lnTo>
                  <a:pt x="19145250" y="0"/>
                </a:lnTo>
                <a:lnTo>
                  <a:pt x="19145250" y="3255090"/>
                </a:lnTo>
                <a:lnTo>
                  <a:pt x="0" y="325509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-37" r="0" b="-37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2529359" y="3944989"/>
            <a:ext cx="8472159" cy="47510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67"/>
              </a:lnSpc>
            </a:pPr>
            <a:r>
              <a:rPr lang="en-US" sz="3521" b="true">
                <a:solidFill>
                  <a:srgbClr val="EEF0EC"/>
                </a:solidFill>
                <a:latin typeface="Arimo Bold"/>
                <a:ea typeface="Arimo Bold"/>
                <a:cs typeface="Arimo Bold"/>
                <a:sym typeface="Arimo Bold"/>
              </a:rPr>
              <a:t>Sample Results (Accuracy may vary):</a:t>
            </a:r>
          </a:p>
          <a:p>
            <a:pPr algn="l">
              <a:lnSpc>
                <a:spcPts val="3767"/>
              </a:lnSpc>
            </a:pPr>
            <a:r>
              <a:rPr lang="en-US" sz="3521" b="true">
                <a:solidFill>
                  <a:srgbClr val="EEF0EC"/>
                </a:solidFill>
                <a:latin typeface="Arimo Bold"/>
                <a:ea typeface="Arimo Bold"/>
                <a:cs typeface="Arimo Bold"/>
                <a:sym typeface="Arimo Bold"/>
              </a:rPr>
              <a:t>Exercises</a:t>
            </a:r>
            <a:r>
              <a:rPr lang="en-US" sz="3521" b="true">
                <a:solidFill>
                  <a:srgbClr val="EEF0EC"/>
                </a:solidFill>
                <a:latin typeface="Arimo Bold"/>
                <a:ea typeface="Arimo Bold"/>
                <a:cs typeface="Arimo Bold"/>
                <a:sym typeface="Arimo Bold"/>
              </a:rPr>
              <a:t> Prediction:</a:t>
            </a:r>
          </a:p>
          <a:p>
            <a:pPr algn="l" marL="760243" indent="-380121" lvl="1">
              <a:lnSpc>
                <a:spcPts val="3767"/>
              </a:lnSpc>
              <a:buFont typeface="Arial"/>
              <a:buChar char="•"/>
            </a:pPr>
            <a:r>
              <a:rPr lang="en-US" sz="3521">
                <a:solidFill>
                  <a:srgbClr val="EEF0EC"/>
                </a:solidFill>
                <a:latin typeface="Arimo"/>
                <a:ea typeface="Arimo"/>
                <a:cs typeface="Arimo"/>
                <a:sym typeface="Arimo"/>
              </a:rPr>
              <a:t>Accuracy: 99.62%</a:t>
            </a:r>
          </a:p>
          <a:p>
            <a:pPr algn="l" marL="760243" indent="-380121" lvl="1">
              <a:lnSpc>
                <a:spcPts val="3767"/>
              </a:lnSpc>
              <a:buFont typeface="Arial"/>
              <a:buChar char="•"/>
            </a:pPr>
            <a:r>
              <a:rPr lang="en-US" sz="3521">
                <a:solidFill>
                  <a:srgbClr val="EEF0EC"/>
                </a:solidFill>
                <a:latin typeface="Arimo"/>
                <a:ea typeface="Arimo"/>
                <a:cs typeface="Arimo"/>
                <a:sym typeface="Arimo"/>
              </a:rPr>
              <a:t>[Sample classes: squats,yoga,deadlifts etc.]</a:t>
            </a:r>
          </a:p>
          <a:p>
            <a:pPr algn="l">
              <a:lnSpc>
                <a:spcPts val="3767"/>
              </a:lnSpc>
            </a:pPr>
            <a:r>
              <a:rPr lang="en-US" sz="3521" b="true">
                <a:solidFill>
                  <a:srgbClr val="EEF0EC"/>
                </a:solidFill>
                <a:latin typeface="Arimo Bold"/>
                <a:ea typeface="Arimo Bold"/>
                <a:cs typeface="Arimo Bold"/>
                <a:sym typeface="Arimo Bold"/>
              </a:rPr>
              <a:t>Equipment Prediction:</a:t>
            </a:r>
          </a:p>
          <a:p>
            <a:pPr algn="l" marL="760243" indent="-380121" lvl="1">
              <a:lnSpc>
                <a:spcPts val="3767"/>
              </a:lnSpc>
              <a:buFont typeface="Arial"/>
              <a:buChar char="•"/>
            </a:pPr>
            <a:r>
              <a:rPr lang="en-US" sz="3521">
                <a:solidFill>
                  <a:srgbClr val="EEF0EC"/>
                </a:solidFill>
                <a:latin typeface="Arimo"/>
                <a:ea typeface="Arimo"/>
                <a:cs typeface="Arimo"/>
                <a:sym typeface="Arimo"/>
              </a:rPr>
              <a:t>Accuracy: 96.05%</a:t>
            </a:r>
          </a:p>
          <a:p>
            <a:pPr algn="l" marL="760243" indent="-380121" lvl="1">
              <a:lnSpc>
                <a:spcPts val="3767"/>
              </a:lnSpc>
              <a:buFont typeface="Arial"/>
              <a:buChar char="•"/>
            </a:pPr>
            <a:r>
              <a:rPr lang="en-US" sz="3521">
                <a:solidFill>
                  <a:srgbClr val="EEF0EC"/>
                </a:solidFill>
                <a:latin typeface="Arimo"/>
                <a:ea typeface="Arimo"/>
                <a:cs typeface="Arimo"/>
                <a:sym typeface="Arimo"/>
              </a:rPr>
              <a:t>[Sample: Dumbbells, Yoga Mat, Resistance Bands, etc.]</a:t>
            </a:r>
          </a:p>
          <a:p>
            <a:pPr algn="l">
              <a:lnSpc>
                <a:spcPts val="3390"/>
              </a:lnSpc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001B56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515473" y="8356818"/>
            <a:ext cx="878976" cy="1143158"/>
          </a:xfrm>
          <a:custGeom>
            <a:avLst/>
            <a:gdLst/>
            <a:ahLst/>
            <a:cxnLst/>
            <a:rect r="r" b="b" t="t" l="l"/>
            <a:pathLst>
              <a:path h="1143158" w="878976">
                <a:moveTo>
                  <a:pt x="0" y="0"/>
                </a:moveTo>
                <a:lnTo>
                  <a:pt x="878976" y="0"/>
                </a:lnTo>
                <a:lnTo>
                  <a:pt x="878976" y="1143158"/>
                </a:lnTo>
                <a:lnTo>
                  <a:pt x="0" y="11431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19" r="0" b="-19"/>
            </a:stretch>
          </a:blipFill>
        </p:spPr>
      </p:sp>
      <p:grpSp>
        <p:nvGrpSpPr>
          <p:cNvPr name="Group 3" id="3"/>
          <p:cNvGrpSpPr/>
          <p:nvPr/>
        </p:nvGrpSpPr>
        <p:grpSpPr>
          <a:xfrm rot="3463241">
            <a:off x="1218359" y="1977036"/>
            <a:ext cx="3970782" cy="8229600"/>
            <a:chOff x="0" y="0"/>
            <a:chExt cx="5294376" cy="1097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294376" cy="10972800"/>
            </a:xfrm>
            <a:custGeom>
              <a:avLst/>
              <a:gdLst/>
              <a:ahLst/>
              <a:cxnLst/>
              <a:rect r="r" b="b" t="t" l="l"/>
              <a:pathLst>
                <a:path h="10972800" w="5294376">
                  <a:moveTo>
                    <a:pt x="0" y="0"/>
                  </a:moveTo>
                  <a:lnTo>
                    <a:pt x="5294376" y="0"/>
                  </a:lnTo>
                  <a:lnTo>
                    <a:pt x="5294376" y="10972800"/>
                  </a:lnTo>
                  <a:lnTo>
                    <a:pt x="0" y="10972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-39" r="0" b="-39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4469330" y="7253746"/>
            <a:ext cx="2714149" cy="2714149"/>
            <a:chOff x="0" y="0"/>
            <a:chExt cx="3618865" cy="361886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618865" cy="3618865"/>
            </a:xfrm>
            <a:custGeom>
              <a:avLst/>
              <a:gdLst/>
              <a:ahLst/>
              <a:cxnLst/>
              <a:rect r="r" b="b" t="t" l="l"/>
              <a:pathLst>
                <a:path h="3618865" w="3618865">
                  <a:moveTo>
                    <a:pt x="2895092" y="3618865"/>
                  </a:moveTo>
                  <a:lnTo>
                    <a:pt x="723773" y="3618865"/>
                  </a:lnTo>
                  <a:cubicBezTo>
                    <a:pt x="324231" y="3618865"/>
                    <a:pt x="0" y="3294634"/>
                    <a:pt x="0" y="2895092"/>
                  </a:cubicBezTo>
                  <a:lnTo>
                    <a:pt x="0" y="723773"/>
                  </a:lnTo>
                  <a:cubicBezTo>
                    <a:pt x="0" y="324231"/>
                    <a:pt x="324231" y="0"/>
                    <a:pt x="723773" y="0"/>
                  </a:cubicBezTo>
                  <a:lnTo>
                    <a:pt x="2895092" y="0"/>
                  </a:lnTo>
                  <a:cubicBezTo>
                    <a:pt x="3294634" y="0"/>
                    <a:pt x="3618865" y="324231"/>
                    <a:pt x="3618865" y="723773"/>
                  </a:cubicBezTo>
                  <a:lnTo>
                    <a:pt x="3618865" y="2895092"/>
                  </a:lnTo>
                  <a:cubicBezTo>
                    <a:pt x="3618865" y="3294634"/>
                    <a:pt x="3294634" y="3618865"/>
                    <a:pt x="2895092" y="3618865"/>
                  </a:cubicBezTo>
                  <a:close/>
                </a:path>
              </a:pathLst>
            </a:custGeom>
            <a:blipFill>
              <a:blip r:embed="rId5"/>
              <a:stretch>
                <a:fillRect l="0" t="-24820" r="0" b="-24820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15255162" y="8572214"/>
            <a:ext cx="1271165" cy="6421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400"/>
              </a:lnSpc>
            </a:pPr>
            <a:r>
              <a:rPr lang="en-US" sz="2000">
                <a:solidFill>
                  <a:srgbClr val="EEF0EC"/>
                </a:solidFill>
                <a:latin typeface="Poppins"/>
                <a:ea typeface="Poppins"/>
                <a:cs typeface="Poppins"/>
                <a:sym typeface="Poppins"/>
              </a:rPr>
              <a:t>Page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6781949" y="8572215"/>
            <a:ext cx="346022" cy="6421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00"/>
              </a:lnSpc>
            </a:pPr>
            <a:r>
              <a:rPr lang="en-US" sz="2000">
                <a:solidFill>
                  <a:srgbClr val="EEF0EC"/>
                </a:solidFill>
                <a:latin typeface="Poppins"/>
                <a:ea typeface="Poppins"/>
                <a:cs typeface="Poppins"/>
                <a:sym typeface="Poppins"/>
              </a:rPr>
              <a:t>9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934338" y="2057652"/>
            <a:ext cx="8115300" cy="1416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48"/>
              </a:lnSpc>
            </a:pPr>
            <a:r>
              <a:rPr lang="en-US" sz="4999" b="true">
                <a:solidFill>
                  <a:srgbClr val="EEF0EC"/>
                </a:solidFill>
                <a:latin typeface="Poppins Bold"/>
                <a:ea typeface="Poppins Bold"/>
                <a:cs typeface="Poppins Bold"/>
                <a:sym typeface="Poppins Bold"/>
              </a:rPr>
              <a:t>🖥️</a:t>
            </a:r>
            <a:r>
              <a:rPr lang="en-US" sz="4999" b="true">
                <a:solidFill>
                  <a:srgbClr val="EEF0EC"/>
                </a:solidFill>
                <a:latin typeface="Poppins Bold"/>
                <a:ea typeface="Poppins Bold"/>
                <a:cs typeface="Poppins Bold"/>
                <a:sym typeface="Poppins Bold"/>
              </a:rPr>
              <a:t>Streamlit Web App (GUI)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4469330" y="1679214"/>
            <a:ext cx="5216652" cy="6763988"/>
            <a:chOff x="0" y="0"/>
            <a:chExt cx="6955536" cy="9018651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955536" cy="9018651"/>
            </a:xfrm>
            <a:custGeom>
              <a:avLst/>
              <a:gdLst/>
              <a:ahLst/>
              <a:cxnLst/>
              <a:rect r="r" b="b" t="t" l="l"/>
              <a:pathLst>
                <a:path h="9018651" w="6955536">
                  <a:moveTo>
                    <a:pt x="0" y="0"/>
                  </a:moveTo>
                  <a:lnTo>
                    <a:pt x="6955536" y="0"/>
                  </a:lnTo>
                  <a:lnTo>
                    <a:pt x="6955536" y="9018651"/>
                  </a:lnTo>
                  <a:lnTo>
                    <a:pt x="0" y="90186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2" r="0" b="-2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7742919" y="7253746"/>
            <a:ext cx="2714149" cy="2714145"/>
            <a:chOff x="0" y="0"/>
            <a:chExt cx="3618865" cy="3618861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3618865" cy="3618861"/>
            </a:xfrm>
            <a:custGeom>
              <a:avLst/>
              <a:gdLst/>
              <a:ahLst/>
              <a:cxnLst/>
              <a:rect r="r" b="b" t="t" l="l"/>
              <a:pathLst>
                <a:path h="3618861" w="3618865">
                  <a:moveTo>
                    <a:pt x="2895092" y="3618861"/>
                  </a:moveTo>
                  <a:lnTo>
                    <a:pt x="723773" y="3618861"/>
                  </a:lnTo>
                  <a:cubicBezTo>
                    <a:pt x="324231" y="3618861"/>
                    <a:pt x="0" y="3294630"/>
                    <a:pt x="0" y="2895089"/>
                  </a:cubicBezTo>
                  <a:lnTo>
                    <a:pt x="0" y="723772"/>
                  </a:lnTo>
                  <a:cubicBezTo>
                    <a:pt x="0" y="324231"/>
                    <a:pt x="324231" y="0"/>
                    <a:pt x="723773" y="0"/>
                  </a:cubicBezTo>
                  <a:lnTo>
                    <a:pt x="2895092" y="0"/>
                  </a:lnTo>
                  <a:cubicBezTo>
                    <a:pt x="3294634" y="0"/>
                    <a:pt x="3618865" y="324231"/>
                    <a:pt x="3618865" y="723772"/>
                  </a:cubicBezTo>
                  <a:lnTo>
                    <a:pt x="3618865" y="2895089"/>
                  </a:lnTo>
                  <a:cubicBezTo>
                    <a:pt x="3618865" y="3294630"/>
                    <a:pt x="3294634" y="3618861"/>
                    <a:pt x="2895092" y="3618861"/>
                  </a:cubicBezTo>
                  <a:close/>
                </a:path>
              </a:pathLst>
            </a:custGeom>
            <a:blipFill>
              <a:blip r:embed="rId7"/>
              <a:stretch>
                <a:fillRect l="-16709" t="0" r="-16709" b="0"/>
              </a:stretch>
            </a:blip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1019043" y="7253743"/>
            <a:ext cx="2714149" cy="2714149"/>
            <a:chOff x="0" y="0"/>
            <a:chExt cx="3618865" cy="3618865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3618865" cy="3618865"/>
            </a:xfrm>
            <a:custGeom>
              <a:avLst/>
              <a:gdLst/>
              <a:ahLst/>
              <a:cxnLst/>
              <a:rect r="r" b="b" t="t" l="l"/>
              <a:pathLst>
                <a:path h="3618865" w="3618865">
                  <a:moveTo>
                    <a:pt x="2895092" y="3618865"/>
                  </a:moveTo>
                  <a:lnTo>
                    <a:pt x="723773" y="3618865"/>
                  </a:lnTo>
                  <a:cubicBezTo>
                    <a:pt x="324231" y="3618865"/>
                    <a:pt x="0" y="3294634"/>
                    <a:pt x="0" y="2895092"/>
                  </a:cubicBezTo>
                  <a:lnTo>
                    <a:pt x="0" y="723773"/>
                  </a:lnTo>
                  <a:cubicBezTo>
                    <a:pt x="0" y="324231"/>
                    <a:pt x="324231" y="0"/>
                    <a:pt x="723773" y="0"/>
                  </a:cubicBezTo>
                  <a:lnTo>
                    <a:pt x="2895092" y="0"/>
                  </a:lnTo>
                  <a:cubicBezTo>
                    <a:pt x="3294634" y="0"/>
                    <a:pt x="3618865" y="324231"/>
                    <a:pt x="3618865" y="723773"/>
                  </a:cubicBezTo>
                  <a:lnTo>
                    <a:pt x="3618865" y="2895092"/>
                  </a:lnTo>
                  <a:cubicBezTo>
                    <a:pt x="3618865" y="3294634"/>
                    <a:pt x="3294634" y="3618865"/>
                    <a:pt x="2895092" y="3618865"/>
                  </a:cubicBezTo>
                  <a:close/>
                </a:path>
              </a:pathLst>
            </a:custGeom>
            <a:blipFill>
              <a:blip r:embed="rId8"/>
              <a:stretch>
                <a:fillRect l="-16709" t="0" r="-16709" b="0"/>
              </a:stretch>
            </a:blip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8914571" y="3359376"/>
            <a:ext cx="12681181" cy="61650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761"/>
              </a:lnSpc>
            </a:pPr>
            <a:r>
              <a:rPr lang="en-US" sz="2212" b="true">
                <a:solidFill>
                  <a:srgbClr val="EEF0EC"/>
                </a:solidFill>
                <a:latin typeface="Arimo Bold"/>
                <a:ea typeface="Arimo Bold"/>
                <a:cs typeface="Arimo Bold"/>
                <a:sym typeface="Arimo Bold"/>
              </a:rPr>
              <a:t>User Input Fields:</a:t>
            </a:r>
          </a:p>
          <a:p>
            <a:pPr algn="just" marL="477687" indent="-238843" lvl="1">
              <a:lnSpc>
                <a:spcPts val="3761"/>
              </a:lnSpc>
              <a:buFont typeface="Arial"/>
              <a:buChar char="•"/>
            </a:pPr>
            <a:r>
              <a:rPr lang="en-US" sz="2212">
                <a:solidFill>
                  <a:srgbClr val="EEF0EC"/>
                </a:solidFill>
                <a:latin typeface="Arimo"/>
                <a:ea typeface="Arimo"/>
                <a:cs typeface="Arimo"/>
                <a:sym typeface="Arimo"/>
              </a:rPr>
              <a:t>Gender, Age, Height, Weight</a:t>
            </a:r>
          </a:p>
          <a:p>
            <a:pPr algn="just" marL="477687" indent="-238843" lvl="1">
              <a:lnSpc>
                <a:spcPts val="3761"/>
              </a:lnSpc>
              <a:buFont typeface="Arial"/>
              <a:buChar char="•"/>
            </a:pPr>
            <a:r>
              <a:rPr lang="en-US" sz="2212">
                <a:solidFill>
                  <a:srgbClr val="EEF0EC"/>
                </a:solidFill>
                <a:latin typeface="Arimo"/>
                <a:ea typeface="Arimo"/>
                <a:cs typeface="Arimo"/>
                <a:sym typeface="Arimo"/>
              </a:rPr>
              <a:t>Hypertension, Diabetes</a:t>
            </a:r>
          </a:p>
          <a:p>
            <a:pPr algn="just" marL="477687" indent="-238843" lvl="1">
              <a:lnSpc>
                <a:spcPts val="3761"/>
              </a:lnSpc>
              <a:buFont typeface="Arial"/>
              <a:buChar char="•"/>
            </a:pPr>
            <a:r>
              <a:rPr lang="en-US" sz="2212">
                <a:solidFill>
                  <a:srgbClr val="EEF0EC"/>
                </a:solidFill>
                <a:latin typeface="Arimo"/>
                <a:ea typeface="Arimo"/>
                <a:cs typeface="Arimo"/>
                <a:sym typeface="Arimo"/>
              </a:rPr>
              <a:t>Fitness Goal &amp; Fitness Type</a:t>
            </a:r>
          </a:p>
          <a:p>
            <a:pPr algn="just">
              <a:lnSpc>
                <a:spcPts val="3761"/>
              </a:lnSpc>
            </a:pPr>
            <a:r>
              <a:rPr lang="en-US" sz="2212" b="true">
                <a:solidFill>
                  <a:srgbClr val="EEF0EC"/>
                </a:solidFill>
                <a:latin typeface="Arimo Bold"/>
                <a:ea typeface="Arimo Bold"/>
                <a:cs typeface="Arimo Bold"/>
                <a:sym typeface="Arimo Bold"/>
              </a:rPr>
              <a:t>Output:</a:t>
            </a:r>
          </a:p>
          <a:p>
            <a:pPr algn="just" marL="477687" indent="-238843" lvl="1">
              <a:lnSpc>
                <a:spcPts val="3761"/>
              </a:lnSpc>
              <a:buFont typeface="Arial"/>
              <a:buChar char="•"/>
            </a:pPr>
            <a:r>
              <a:rPr lang="en-US" sz="2212">
                <a:solidFill>
                  <a:srgbClr val="EEF0EC"/>
                </a:solidFill>
                <a:latin typeface="Arimo"/>
                <a:ea typeface="Arimo"/>
                <a:cs typeface="Arimo"/>
                <a:sym typeface="Arimo"/>
              </a:rPr>
              <a:t>Personalized </a:t>
            </a:r>
            <a:r>
              <a:rPr lang="en-US" b="true" sz="2212">
                <a:solidFill>
                  <a:srgbClr val="EEF0EC"/>
                </a:solidFill>
                <a:latin typeface="Arimo Bold"/>
                <a:ea typeface="Arimo Bold"/>
                <a:cs typeface="Arimo Bold"/>
                <a:sym typeface="Arimo Bold"/>
              </a:rPr>
              <a:t>Exercise &amp; Equipment List</a:t>
            </a:r>
          </a:p>
          <a:p>
            <a:pPr algn="just" marL="477687" indent="-238843" lvl="1">
              <a:lnSpc>
                <a:spcPts val="3761"/>
              </a:lnSpc>
              <a:buFont typeface="Arial"/>
              <a:buChar char="•"/>
            </a:pPr>
            <a:r>
              <a:rPr lang="en-US" b="true" sz="2212">
                <a:solidFill>
                  <a:srgbClr val="EEF0EC"/>
                </a:solidFill>
                <a:latin typeface="Arimo Bold"/>
                <a:ea typeface="Arimo Bold"/>
                <a:cs typeface="Arimo Bold"/>
                <a:sym typeface="Arimo Bold"/>
              </a:rPr>
              <a:t>BMI Calculation</a:t>
            </a:r>
            <a:r>
              <a:rPr lang="en-US" sz="2212">
                <a:solidFill>
                  <a:srgbClr val="EEF0EC"/>
                </a:solidFill>
                <a:latin typeface="Arimo"/>
                <a:ea typeface="Arimo"/>
                <a:cs typeface="Arimo"/>
                <a:sym typeface="Arimo"/>
              </a:rPr>
              <a:t> &amp; </a:t>
            </a:r>
            <a:r>
              <a:rPr lang="en-US" b="true" sz="2212">
                <a:solidFill>
                  <a:srgbClr val="EEF0EC"/>
                </a:solidFill>
                <a:latin typeface="Arimo Bold"/>
                <a:ea typeface="Arimo Bold"/>
                <a:cs typeface="Arimo Bold"/>
                <a:sym typeface="Arimo Bold"/>
              </a:rPr>
              <a:t>Health Category Advice</a:t>
            </a:r>
          </a:p>
          <a:p>
            <a:pPr algn="just">
              <a:lnSpc>
                <a:spcPts val="3761"/>
              </a:lnSpc>
            </a:pPr>
            <a:r>
              <a:rPr lang="en-US" sz="2212">
                <a:solidFill>
                  <a:srgbClr val="EEF0EC"/>
                </a:solidFill>
                <a:latin typeface="Arimo"/>
                <a:ea typeface="Arimo"/>
                <a:cs typeface="Arimo"/>
                <a:sym typeface="Arimo"/>
              </a:rPr>
              <a:t>📌 </a:t>
            </a:r>
            <a:r>
              <a:rPr lang="en-US" sz="2212" b="true">
                <a:solidFill>
                  <a:srgbClr val="EEF0EC"/>
                </a:solidFill>
                <a:latin typeface="Arimo Bold"/>
                <a:ea typeface="Arimo Bold"/>
                <a:cs typeface="Arimo Bold"/>
                <a:sym typeface="Arimo Bold"/>
              </a:rPr>
              <a:t>Bonus:</a:t>
            </a:r>
            <a:r>
              <a:rPr lang="en-US" sz="2212">
                <a:solidFill>
                  <a:srgbClr val="EEF0EC"/>
                </a:solidFill>
                <a:latin typeface="Arimo"/>
                <a:ea typeface="Arimo"/>
                <a:cs typeface="Arimo"/>
                <a:sym typeface="Arimo"/>
              </a:rPr>
              <a:t> Visual recommendations &amp; warnings based on BMI</a:t>
            </a:r>
          </a:p>
          <a:p>
            <a:pPr algn="just">
              <a:lnSpc>
                <a:spcPts val="3761"/>
              </a:lnSpc>
            </a:pPr>
          </a:p>
          <a:p>
            <a:pPr algn="just" marL="945020" indent="-189004" lvl="4">
              <a:lnSpc>
                <a:spcPts val="3761"/>
              </a:lnSpc>
            </a:pPr>
          </a:p>
          <a:p>
            <a:pPr algn="just" marL="945020" indent="-189004" lvl="4">
              <a:lnSpc>
                <a:spcPts val="3761"/>
              </a:lnSpc>
            </a:pPr>
          </a:p>
          <a:p>
            <a:pPr algn="just" marL="945020" indent="-189004" lvl="4">
              <a:lnSpc>
                <a:spcPts val="3761"/>
              </a:lnSpc>
            </a:pPr>
          </a:p>
          <a:p>
            <a:pPr algn="just" marL="945020" indent="-189004" lvl="4">
              <a:lnSpc>
                <a:spcPts val="3761"/>
              </a:lnSpc>
            </a:pPr>
          </a:p>
        </p:txBody>
      </p:sp>
      <p:sp>
        <p:nvSpPr>
          <p:cNvPr name="Freeform 17" id="17"/>
          <p:cNvSpPr/>
          <p:nvPr/>
        </p:nvSpPr>
        <p:spPr>
          <a:xfrm flipH="false" flipV="false" rot="0">
            <a:off x="-773315" y="3219728"/>
            <a:ext cx="2232546" cy="2232546"/>
          </a:xfrm>
          <a:custGeom>
            <a:avLst/>
            <a:gdLst/>
            <a:ahLst/>
            <a:cxnLst/>
            <a:rect r="r" b="b" t="t" l="l"/>
            <a:pathLst>
              <a:path h="2232546" w="2232546">
                <a:moveTo>
                  <a:pt x="0" y="0"/>
                </a:moveTo>
                <a:lnTo>
                  <a:pt x="2232546" y="0"/>
                </a:lnTo>
                <a:lnTo>
                  <a:pt x="2232546" y="2232546"/>
                </a:lnTo>
                <a:lnTo>
                  <a:pt x="0" y="223254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459231" y="7767504"/>
            <a:ext cx="994760" cy="994760"/>
          </a:xfrm>
          <a:custGeom>
            <a:avLst/>
            <a:gdLst/>
            <a:ahLst/>
            <a:cxnLst/>
            <a:rect r="r" b="b" t="t" l="l"/>
            <a:pathLst>
              <a:path h="994760" w="994760">
                <a:moveTo>
                  <a:pt x="0" y="0"/>
                </a:moveTo>
                <a:lnTo>
                  <a:pt x="994760" y="0"/>
                </a:lnTo>
                <a:lnTo>
                  <a:pt x="994760" y="994760"/>
                </a:lnTo>
                <a:lnTo>
                  <a:pt x="0" y="99476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6330633" y="2215781"/>
            <a:ext cx="540358" cy="540358"/>
          </a:xfrm>
          <a:custGeom>
            <a:avLst/>
            <a:gdLst/>
            <a:ahLst/>
            <a:cxnLst/>
            <a:rect r="r" b="b" t="t" l="l"/>
            <a:pathLst>
              <a:path h="540358" w="540358">
                <a:moveTo>
                  <a:pt x="0" y="0"/>
                </a:moveTo>
                <a:lnTo>
                  <a:pt x="540358" y="0"/>
                </a:lnTo>
                <a:lnTo>
                  <a:pt x="540358" y="540358"/>
                </a:lnTo>
                <a:lnTo>
                  <a:pt x="0" y="54035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-428625" y="-824602"/>
            <a:ext cx="19145250" cy="3255090"/>
          </a:xfrm>
          <a:custGeom>
            <a:avLst/>
            <a:gdLst/>
            <a:ahLst/>
            <a:cxnLst/>
            <a:rect r="r" b="b" t="t" l="l"/>
            <a:pathLst>
              <a:path h="3255090" w="19145250">
                <a:moveTo>
                  <a:pt x="0" y="0"/>
                </a:moveTo>
                <a:lnTo>
                  <a:pt x="19145250" y="0"/>
                </a:lnTo>
                <a:lnTo>
                  <a:pt x="19145250" y="3255090"/>
                </a:lnTo>
                <a:lnTo>
                  <a:pt x="0" y="325509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-37" r="0" b="-37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DAGn0Xd0Iqs</dc:identifier>
  <dcterms:modified xsi:type="dcterms:W3CDTF">2011-08-01T06:04:30Z</dcterms:modified>
  <cp:revision>1</cp:revision>
  <dc:title>Smart Farm Assistant.pptx</dc:title>
</cp:coreProperties>
</file>